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4"/>
  </p:sldMasterIdLst>
  <p:notesMasterIdLst>
    <p:notesMasterId r:id="rId27"/>
  </p:notesMasterIdLst>
  <p:handoutMasterIdLst>
    <p:handoutMasterId r:id="rId28"/>
  </p:handoutMasterIdLst>
  <p:sldIdLst>
    <p:sldId id="257" r:id="rId5"/>
    <p:sldId id="301" r:id="rId6"/>
    <p:sldId id="302" r:id="rId7"/>
    <p:sldId id="311" r:id="rId8"/>
    <p:sldId id="304" r:id="rId9"/>
    <p:sldId id="306" r:id="rId10"/>
    <p:sldId id="305" r:id="rId11"/>
    <p:sldId id="307" r:id="rId12"/>
    <p:sldId id="308" r:id="rId13"/>
    <p:sldId id="312" r:id="rId14"/>
    <p:sldId id="313" r:id="rId15"/>
    <p:sldId id="329" r:id="rId16"/>
    <p:sldId id="339" r:id="rId17"/>
    <p:sldId id="324" r:id="rId18"/>
    <p:sldId id="334" r:id="rId19"/>
    <p:sldId id="335" r:id="rId20"/>
    <p:sldId id="338" r:id="rId21"/>
    <p:sldId id="337" r:id="rId22"/>
    <p:sldId id="340" r:id="rId23"/>
    <p:sldId id="270" r:id="rId24"/>
    <p:sldId id="258" r:id="rId25"/>
    <p:sldId id="332" r:id="rId26"/>
  </p:sldIdLst>
  <p:sldSz cx="9144000" cy="6858000" type="screen4x3"/>
  <p:notesSz cx="6858000" cy="29527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 id="2" name="Quiroz-Livanis, Elena (DHE)" initials="QE(" lastIdx="3" clrIdx="1">
    <p:extLst>
      <p:ext uri="{19B8F6BF-5375-455C-9EA6-DF929625EA0E}">
        <p15:presenceInfo xmlns:p15="http://schemas.microsoft.com/office/powerpoint/2012/main" userId="S::equiroz@dhe.mass.edu::da886f57-34e7-4b8d-b2e5-ccc624a8e445" providerId="AD"/>
      </p:ext>
    </p:extLst>
  </p:cmAuthor>
  <p:cmAuthor id="3" name="Amanda Robbins" initials="AR" lastIdx="2" clrIdx="2">
    <p:extLst>
      <p:ext uri="{19B8F6BF-5375-455C-9EA6-DF929625EA0E}">
        <p15:presenceInfo xmlns:p15="http://schemas.microsoft.com/office/powerpoint/2012/main" userId="f116eceebcd6f8e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302"/>
    <a:srgbClr val="FEAF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FB20AA-712C-40EC-80C5-1EF0434C28F9}" v="3" dt="2020-04-08T00:55:15.7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3" autoAdjust="0"/>
    <p:restoredTop sz="72470" autoAdjust="0"/>
  </p:normalViewPr>
  <p:slideViewPr>
    <p:cSldViewPr>
      <p:cViewPr varScale="1">
        <p:scale>
          <a:sx n="45" d="100"/>
          <a:sy n="45" d="100"/>
        </p:scale>
        <p:origin x="1736"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4AFCDEF6-9851-14C6-14C0-BF4FBF22C3BA}"/>
    <pc:docChg chg="modSld">
      <pc:chgData name="" userId="" providerId="" clId="Web-{4AFCDEF6-9851-14C6-14C0-BF4FBF22C3BA}" dt="2020-04-06T13:02:16.694" v="396"/>
      <pc:docMkLst>
        <pc:docMk/>
      </pc:docMkLst>
      <pc:sldChg chg="modNotes">
        <pc:chgData name="" userId="" providerId="" clId="Web-{4AFCDEF6-9851-14C6-14C0-BF4FBF22C3BA}" dt="2020-04-06T13:02:16.694" v="396"/>
        <pc:sldMkLst>
          <pc:docMk/>
          <pc:sldMk cId="4082522576" sldId="307"/>
        </pc:sldMkLst>
      </pc:sldChg>
    </pc:docChg>
  </pc:docChgLst>
  <pc:docChgLst>
    <pc:chgData clId="Web-{8135DEDF-DF25-D6E5-D7E3-29486DCF1869}"/>
    <pc:docChg chg="modSld">
      <pc:chgData name="" userId="" providerId="" clId="Web-{8135DEDF-DF25-D6E5-D7E3-29486DCF1869}" dt="2020-04-06T14:14:43.386" v="33" actId="14100"/>
      <pc:docMkLst>
        <pc:docMk/>
      </pc:docMkLst>
      <pc:sldChg chg="modSp modNotes">
        <pc:chgData name="" userId="" providerId="" clId="Web-{8135DEDF-DF25-D6E5-D7E3-29486DCF1869}" dt="2020-04-06T14:14:36.324" v="32"/>
        <pc:sldMkLst>
          <pc:docMk/>
          <pc:sldMk cId="34268719" sldId="304"/>
        </pc:sldMkLst>
        <pc:spChg chg="mod">
          <ac:chgData name="" userId="" providerId="" clId="Web-{8135DEDF-DF25-D6E5-D7E3-29486DCF1869}" dt="2020-04-06T14:08:32.136" v="12" actId="20577"/>
          <ac:spMkLst>
            <pc:docMk/>
            <pc:sldMk cId="34268719" sldId="304"/>
            <ac:spMk id="2" creationId="{02B2EB92-776A-45AB-961F-5B5C01E58EEA}"/>
          </ac:spMkLst>
        </pc:spChg>
      </pc:sldChg>
      <pc:sldChg chg="modSp">
        <pc:chgData name="" userId="" providerId="" clId="Web-{8135DEDF-DF25-D6E5-D7E3-29486DCF1869}" dt="2020-04-06T14:14:43.386" v="33" actId="14100"/>
        <pc:sldMkLst>
          <pc:docMk/>
          <pc:sldMk cId="3049204834" sldId="311"/>
        </pc:sldMkLst>
        <pc:cxnChg chg="mod">
          <ac:chgData name="" userId="" providerId="" clId="Web-{8135DEDF-DF25-D6E5-D7E3-29486DCF1869}" dt="2020-04-06T14:14:43.386" v="33" actId="14100"/>
          <ac:cxnSpMkLst>
            <pc:docMk/>
            <pc:sldMk cId="3049204834" sldId="311"/>
            <ac:cxnSpMk id="34" creationId="{3474A6A8-78E0-4CE0-B529-0EC6540658FE}"/>
          </ac:cxnSpMkLst>
        </pc:cxnChg>
      </pc:sldChg>
    </pc:docChg>
  </pc:docChgLst>
  <pc:docChgLst>
    <pc:chgData clId="Web-{BE30E346-921A-1DA3-3BB5-F82E15C5B5BA}"/>
    <pc:docChg chg="modSld">
      <pc:chgData name="" userId="" providerId="" clId="Web-{BE30E346-921A-1DA3-3BB5-F82E15C5B5BA}" dt="2020-04-06T16:11:21.234" v="50" actId="20577"/>
      <pc:docMkLst>
        <pc:docMk/>
      </pc:docMkLst>
      <pc:sldChg chg="modSp">
        <pc:chgData name="" userId="" providerId="" clId="Web-{BE30E346-921A-1DA3-3BB5-F82E15C5B5BA}" dt="2020-04-06T16:11:21.234" v="50" actId="20577"/>
        <pc:sldMkLst>
          <pc:docMk/>
          <pc:sldMk cId="34268719" sldId="304"/>
        </pc:sldMkLst>
        <pc:spChg chg="mod">
          <ac:chgData name="" userId="" providerId="" clId="Web-{BE30E346-921A-1DA3-3BB5-F82E15C5B5BA}" dt="2020-04-06T16:11:21.234" v="50" actId="20577"/>
          <ac:spMkLst>
            <pc:docMk/>
            <pc:sldMk cId="34268719" sldId="304"/>
            <ac:spMk id="2" creationId="{02B2EB92-776A-45AB-961F-5B5C01E58EEA}"/>
          </ac:spMkLst>
        </pc:spChg>
      </pc:sldChg>
      <pc:sldChg chg="modSp modNotes">
        <pc:chgData name="" userId="" providerId="" clId="Web-{BE30E346-921A-1DA3-3BB5-F82E15C5B5BA}" dt="2020-04-06T16:11:01.796" v="46"/>
        <pc:sldMkLst>
          <pc:docMk/>
          <pc:sldMk cId="3242891324" sldId="306"/>
        </pc:sldMkLst>
        <pc:spChg chg="mod">
          <ac:chgData name="" userId="" providerId="" clId="Web-{BE30E346-921A-1DA3-3BB5-F82E15C5B5BA}" dt="2020-04-06T16:09:39.418" v="41" actId="20577"/>
          <ac:spMkLst>
            <pc:docMk/>
            <pc:sldMk cId="3242891324" sldId="306"/>
            <ac:spMk id="2" creationId="{F6C0BC41-55F1-4C1B-A3BF-D0597A21536F}"/>
          </ac:spMkLst>
        </pc:spChg>
      </pc:sldChg>
    </pc:docChg>
  </pc:docChgLst>
  <pc:docChgLst>
    <pc:chgData clId="Web-{E8146A54-AFCB-221A-18D4-512905C50CBD}"/>
    <pc:docChg chg="delSld modSld">
      <pc:chgData name="" userId="" providerId="" clId="Web-{E8146A54-AFCB-221A-18D4-512905C50CBD}" dt="2020-04-06T14:36:26.397" v="52" actId="20577"/>
      <pc:docMkLst>
        <pc:docMk/>
      </pc:docMkLst>
      <pc:sldChg chg="modSp">
        <pc:chgData name="" userId="" providerId="" clId="Web-{E8146A54-AFCB-221A-18D4-512905C50CBD}" dt="2020-04-06T14:31:37.012" v="40" actId="20577"/>
        <pc:sldMkLst>
          <pc:docMk/>
          <pc:sldMk cId="3383357406" sldId="302"/>
        </pc:sldMkLst>
        <pc:spChg chg="mod">
          <ac:chgData name="" userId="" providerId="" clId="Web-{E8146A54-AFCB-221A-18D4-512905C50CBD}" dt="2020-04-06T14:31:37.012" v="40" actId="20577"/>
          <ac:spMkLst>
            <pc:docMk/>
            <pc:sldMk cId="3383357406" sldId="302"/>
            <ac:spMk id="3" creationId="{4936926D-6765-43D5-BAE1-620CC2FEB57C}"/>
          </ac:spMkLst>
        </pc:spChg>
      </pc:sldChg>
      <pc:sldChg chg="modSp">
        <pc:chgData name="" userId="" providerId="" clId="Web-{E8146A54-AFCB-221A-18D4-512905C50CBD}" dt="2020-04-06T14:31:43.418" v="41" actId="20577"/>
        <pc:sldMkLst>
          <pc:docMk/>
          <pc:sldMk cId="34268719" sldId="304"/>
        </pc:sldMkLst>
        <pc:spChg chg="mod">
          <ac:chgData name="" userId="" providerId="" clId="Web-{E8146A54-AFCB-221A-18D4-512905C50CBD}" dt="2020-04-06T14:31:43.418" v="41" actId="20577"/>
          <ac:spMkLst>
            <pc:docMk/>
            <pc:sldMk cId="34268719" sldId="304"/>
            <ac:spMk id="3" creationId="{81DA995C-F2E5-4E4E-967F-8CC6768BCF84}"/>
          </ac:spMkLst>
        </pc:spChg>
      </pc:sldChg>
      <pc:sldChg chg="modSp modNotes">
        <pc:chgData name="" userId="" providerId="" clId="Web-{E8146A54-AFCB-221A-18D4-512905C50CBD}" dt="2020-04-06T14:32:02.575" v="48" actId="20577"/>
        <pc:sldMkLst>
          <pc:docMk/>
          <pc:sldMk cId="2120448400" sldId="305"/>
        </pc:sldMkLst>
        <pc:spChg chg="mod">
          <ac:chgData name="" userId="" providerId="" clId="Web-{E8146A54-AFCB-221A-18D4-512905C50CBD}" dt="2020-04-06T14:32:02.575" v="48" actId="20577"/>
          <ac:spMkLst>
            <pc:docMk/>
            <pc:sldMk cId="2120448400" sldId="305"/>
            <ac:spMk id="3" creationId="{252FD259-F31A-4B31-92FF-953159C88C61}"/>
          </ac:spMkLst>
        </pc:spChg>
      </pc:sldChg>
      <pc:sldChg chg="modSp">
        <pc:chgData name="" userId="" providerId="" clId="Web-{E8146A54-AFCB-221A-18D4-512905C50CBD}" dt="2020-04-06T14:31:50.012" v="44" actId="20577"/>
        <pc:sldMkLst>
          <pc:docMk/>
          <pc:sldMk cId="3242891324" sldId="306"/>
        </pc:sldMkLst>
        <pc:spChg chg="mod">
          <ac:chgData name="" userId="" providerId="" clId="Web-{E8146A54-AFCB-221A-18D4-512905C50CBD}" dt="2020-04-06T14:31:50.012" v="44" actId="20577"/>
          <ac:spMkLst>
            <pc:docMk/>
            <pc:sldMk cId="3242891324" sldId="306"/>
            <ac:spMk id="3" creationId="{CE14358E-4140-4466-971E-CB2AE7113FE4}"/>
          </ac:spMkLst>
        </pc:spChg>
      </pc:sldChg>
      <pc:sldChg chg="modSp">
        <pc:chgData name="" userId="" providerId="" clId="Web-{E8146A54-AFCB-221A-18D4-512905C50CBD}" dt="2020-04-06T14:36:26.397" v="52" actId="20577"/>
        <pc:sldMkLst>
          <pc:docMk/>
          <pc:sldMk cId="4082522576" sldId="307"/>
        </pc:sldMkLst>
        <pc:spChg chg="mod">
          <ac:chgData name="" userId="" providerId="" clId="Web-{E8146A54-AFCB-221A-18D4-512905C50CBD}" dt="2020-04-06T14:36:26.397" v="52" actId="20577"/>
          <ac:spMkLst>
            <pc:docMk/>
            <pc:sldMk cId="4082522576" sldId="307"/>
            <ac:spMk id="3" creationId="{EAF2A813-6502-4FBC-B0D6-15E2B3B48A16}"/>
          </ac:spMkLst>
        </pc:spChg>
      </pc:sldChg>
      <pc:sldChg chg="modSp del">
        <pc:chgData name="" userId="" providerId="" clId="Web-{E8146A54-AFCB-221A-18D4-512905C50CBD}" dt="2020-04-06T14:31:06.589" v="29"/>
        <pc:sldMkLst>
          <pc:docMk/>
          <pc:sldMk cId="1002883366" sldId="310"/>
        </pc:sldMkLst>
        <pc:spChg chg="mod">
          <ac:chgData name="" userId="" providerId="" clId="Web-{E8146A54-AFCB-221A-18D4-512905C50CBD}" dt="2020-04-06T14:30:34.025" v="0" actId="20577"/>
          <ac:spMkLst>
            <pc:docMk/>
            <pc:sldMk cId="1002883366" sldId="310"/>
            <ac:spMk id="2" creationId="{1F8061C5-BD1F-40E4-9B4D-20393D7B4447}"/>
          </ac:spMkLst>
        </pc:spChg>
      </pc:sldChg>
    </pc:docChg>
  </pc:docChgLst>
  <pc:docChgLst>
    <pc:chgData name="Quiroz-Livanis, Elena (DHE)" userId="da886f57-34e7-4b8d-b2e5-ccc624a8e445" providerId="ADAL" clId="{5EFB20AA-712C-40EC-80C5-1EF0434C28F9}"/>
    <pc:docChg chg="custSel addSld modSld">
      <pc:chgData name="Quiroz-Livanis, Elena (DHE)" userId="da886f57-34e7-4b8d-b2e5-ccc624a8e445" providerId="ADAL" clId="{5EFB20AA-712C-40EC-80C5-1EF0434C28F9}" dt="2020-04-08T00:55:15.724" v="4"/>
      <pc:docMkLst>
        <pc:docMk/>
      </pc:docMkLst>
      <pc:sldChg chg="add">
        <pc:chgData name="Quiroz-Livanis, Elena (DHE)" userId="da886f57-34e7-4b8d-b2e5-ccc624a8e445" providerId="ADAL" clId="{5EFB20AA-712C-40EC-80C5-1EF0434C28F9}" dt="2020-04-08T00:54:29.016" v="0"/>
        <pc:sldMkLst>
          <pc:docMk/>
          <pc:sldMk cId="0" sldId="257"/>
        </pc:sldMkLst>
      </pc:sldChg>
      <pc:sldChg chg="add">
        <pc:chgData name="Quiroz-Livanis, Elena (DHE)" userId="da886f57-34e7-4b8d-b2e5-ccc624a8e445" providerId="ADAL" clId="{5EFB20AA-712C-40EC-80C5-1EF0434C28F9}" dt="2020-04-08T00:55:15.724" v="4"/>
        <pc:sldMkLst>
          <pc:docMk/>
          <pc:sldMk cId="0" sldId="258"/>
        </pc:sldMkLst>
      </pc:sldChg>
      <pc:sldChg chg="add">
        <pc:chgData name="Quiroz-Livanis, Elena (DHE)" userId="da886f57-34e7-4b8d-b2e5-ccc624a8e445" providerId="ADAL" clId="{5EFB20AA-712C-40EC-80C5-1EF0434C28F9}" dt="2020-04-08T00:55:15.724" v="4"/>
        <pc:sldMkLst>
          <pc:docMk/>
          <pc:sldMk cId="0" sldId="270"/>
        </pc:sldMkLst>
      </pc:sldChg>
      <pc:sldChg chg="modNotes">
        <pc:chgData name="Quiroz-Livanis, Elena (DHE)" userId="da886f57-34e7-4b8d-b2e5-ccc624a8e445" providerId="ADAL" clId="{5EFB20AA-712C-40EC-80C5-1EF0434C28F9}" dt="2020-04-08T00:54:29.471" v="1" actId="27636"/>
        <pc:sldMkLst>
          <pc:docMk/>
          <pc:sldMk cId="34268719" sldId="304"/>
        </pc:sldMkLst>
      </pc:sldChg>
      <pc:sldChg chg="modNotes">
        <pc:chgData name="Quiroz-Livanis, Elena (DHE)" userId="da886f57-34e7-4b8d-b2e5-ccc624a8e445" providerId="ADAL" clId="{5EFB20AA-712C-40EC-80C5-1EF0434C28F9}" dt="2020-04-08T00:54:29.523" v="2" actId="27636"/>
        <pc:sldMkLst>
          <pc:docMk/>
          <pc:sldMk cId="2120448400" sldId="305"/>
        </pc:sldMkLst>
      </pc:sldChg>
      <pc:sldChg chg="add">
        <pc:chgData name="Quiroz-Livanis, Elena (DHE)" userId="da886f57-34e7-4b8d-b2e5-ccc624a8e445" providerId="ADAL" clId="{5EFB20AA-712C-40EC-80C5-1EF0434C28F9}" dt="2020-04-08T00:54:58.058" v="3"/>
        <pc:sldMkLst>
          <pc:docMk/>
          <pc:sldMk cId="0" sldId="312"/>
        </pc:sldMkLst>
      </pc:sldChg>
      <pc:sldChg chg="add">
        <pc:chgData name="Quiroz-Livanis, Elena (DHE)" userId="da886f57-34e7-4b8d-b2e5-ccc624a8e445" providerId="ADAL" clId="{5EFB20AA-712C-40EC-80C5-1EF0434C28F9}" dt="2020-04-08T00:55:15.724" v="4"/>
        <pc:sldMkLst>
          <pc:docMk/>
          <pc:sldMk cId="4132109431" sldId="313"/>
        </pc:sldMkLst>
      </pc:sldChg>
      <pc:sldChg chg="add">
        <pc:chgData name="Quiroz-Livanis, Elena (DHE)" userId="da886f57-34e7-4b8d-b2e5-ccc624a8e445" providerId="ADAL" clId="{5EFB20AA-712C-40EC-80C5-1EF0434C28F9}" dt="2020-04-08T00:55:15.724" v="4"/>
        <pc:sldMkLst>
          <pc:docMk/>
          <pc:sldMk cId="2291939900" sldId="324"/>
        </pc:sldMkLst>
      </pc:sldChg>
      <pc:sldChg chg="add">
        <pc:chgData name="Quiroz-Livanis, Elena (DHE)" userId="da886f57-34e7-4b8d-b2e5-ccc624a8e445" providerId="ADAL" clId="{5EFB20AA-712C-40EC-80C5-1EF0434C28F9}" dt="2020-04-08T00:55:15.724" v="4"/>
        <pc:sldMkLst>
          <pc:docMk/>
          <pc:sldMk cId="3810975019" sldId="329"/>
        </pc:sldMkLst>
      </pc:sldChg>
      <pc:sldChg chg="add">
        <pc:chgData name="Quiroz-Livanis, Elena (DHE)" userId="da886f57-34e7-4b8d-b2e5-ccc624a8e445" providerId="ADAL" clId="{5EFB20AA-712C-40EC-80C5-1EF0434C28F9}" dt="2020-04-08T00:55:15.724" v="4"/>
        <pc:sldMkLst>
          <pc:docMk/>
          <pc:sldMk cId="2523593411" sldId="332"/>
        </pc:sldMkLst>
      </pc:sldChg>
      <pc:sldChg chg="add">
        <pc:chgData name="Quiroz-Livanis, Elena (DHE)" userId="da886f57-34e7-4b8d-b2e5-ccc624a8e445" providerId="ADAL" clId="{5EFB20AA-712C-40EC-80C5-1EF0434C28F9}" dt="2020-04-08T00:55:15.724" v="4"/>
        <pc:sldMkLst>
          <pc:docMk/>
          <pc:sldMk cId="3742600173" sldId="334"/>
        </pc:sldMkLst>
      </pc:sldChg>
      <pc:sldChg chg="add">
        <pc:chgData name="Quiroz-Livanis, Elena (DHE)" userId="da886f57-34e7-4b8d-b2e5-ccc624a8e445" providerId="ADAL" clId="{5EFB20AA-712C-40EC-80C5-1EF0434C28F9}" dt="2020-04-08T00:55:15.724" v="4"/>
        <pc:sldMkLst>
          <pc:docMk/>
          <pc:sldMk cId="2038047967" sldId="335"/>
        </pc:sldMkLst>
      </pc:sldChg>
      <pc:sldChg chg="add">
        <pc:chgData name="Quiroz-Livanis, Elena (DHE)" userId="da886f57-34e7-4b8d-b2e5-ccc624a8e445" providerId="ADAL" clId="{5EFB20AA-712C-40EC-80C5-1EF0434C28F9}" dt="2020-04-08T00:55:15.724" v="4"/>
        <pc:sldMkLst>
          <pc:docMk/>
          <pc:sldMk cId="311208807" sldId="337"/>
        </pc:sldMkLst>
      </pc:sldChg>
      <pc:sldChg chg="add">
        <pc:chgData name="Quiroz-Livanis, Elena (DHE)" userId="da886f57-34e7-4b8d-b2e5-ccc624a8e445" providerId="ADAL" clId="{5EFB20AA-712C-40EC-80C5-1EF0434C28F9}" dt="2020-04-08T00:55:15.724" v="4"/>
        <pc:sldMkLst>
          <pc:docMk/>
          <pc:sldMk cId="3604492348" sldId="338"/>
        </pc:sldMkLst>
      </pc:sldChg>
      <pc:sldChg chg="add">
        <pc:chgData name="Quiroz-Livanis, Elena (DHE)" userId="da886f57-34e7-4b8d-b2e5-ccc624a8e445" providerId="ADAL" clId="{5EFB20AA-712C-40EC-80C5-1EF0434C28F9}" dt="2020-04-08T00:55:15.724" v="4"/>
        <pc:sldMkLst>
          <pc:docMk/>
          <pc:sldMk cId="1766352452" sldId="339"/>
        </pc:sldMkLst>
      </pc:sldChg>
      <pc:sldChg chg="add">
        <pc:chgData name="Quiroz-Livanis, Elena (DHE)" userId="da886f57-34e7-4b8d-b2e5-ccc624a8e445" providerId="ADAL" clId="{5EFB20AA-712C-40EC-80C5-1EF0434C28F9}" dt="2020-04-08T00:55:15.724" v="4"/>
        <pc:sldMkLst>
          <pc:docMk/>
          <pc:sldMk cId="0" sldId="34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7F4E2125-7391-499B-BD3F-3283162A49BA}" type="datetimeFigureOut">
              <a:rPr lang="en-US"/>
              <a:pPr>
                <a:defRPr/>
              </a:pPr>
              <a:t>4/7/2020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pitchFamily="34" charset="0"/>
              </a:defRPr>
            </a:lvl1pPr>
          </a:lstStyle>
          <a:p>
            <a:pPr>
              <a:defRPr/>
            </a:pPr>
            <a:fld id="{20194B77-A949-4472-AF28-F82182E888D2}" type="datetimeFigureOut">
              <a:rPr lang="en-US"/>
              <a:pPr>
                <a:defRPr/>
              </a:pPr>
              <a:t>4/7/2020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mass.gov/doc/march-16-2020-k-12-school-closing-order"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eeclead.force.com/apex/EEC_ChildCareEmergencyParents" TargetMode="External"/><Relationship Id="rId4" Type="http://schemas.openxmlformats.org/officeDocument/2006/relationships/hyperlink" Target="https://www.mass.gov/doc/march-18-2020-early-education-and-care-order"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2</a:t>
            </a:fld>
            <a:endParaRPr lang="en-US"/>
          </a:p>
        </p:txBody>
      </p:sp>
    </p:spTree>
    <p:extLst>
      <p:ext uri="{BB962C8B-B14F-4D97-AF65-F5344CB8AC3E}">
        <p14:creationId xmlns:p14="http://schemas.microsoft.com/office/powerpoint/2010/main" val="1970331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Scope- Reminder </a:t>
            </a:r>
          </a:p>
          <a:p>
            <a:pPr marL="173370" indent="-173370">
              <a:buFontTx/>
              <a:buChar char="-"/>
            </a:pPr>
            <a:r>
              <a:rPr lang="en-US" dirty="0"/>
              <a:t>Under the new statute– explicitly includes ALL…</a:t>
            </a:r>
          </a:p>
          <a:p>
            <a:r>
              <a:rPr lang="en-US" dirty="0"/>
              <a:t>94- private IHEs</a:t>
            </a:r>
          </a:p>
          <a:p>
            <a:pPr lvl="1"/>
            <a:r>
              <a:rPr lang="en-US" dirty="0"/>
              <a:t>73 Private IHEs under BHE regulatory authority</a:t>
            </a:r>
          </a:p>
          <a:p>
            <a:pPr lvl="1"/>
            <a:r>
              <a:rPr lang="en-US" u="sng" dirty="0"/>
              <a:t>21 </a:t>
            </a:r>
            <a:r>
              <a:rPr lang="en-US" dirty="0"/>
              <a:t>Private Pre-1943/ grandfathered</a:t>
            </a:r>
          </a:p>
          <a:p>
            <a:pPr lvl="1"/>
            <a:r>
              <a:rPr lang="en-US" dirty="0"/>
              <a:t>94</a:t>
            </a:r>
          </a:p>
          <a:p>
            <a:pPr lvl="1"/>
            <a:endParaRPr lang="en-US" dirty="0"/>
          </a:p>
          <a:p>
            <a:pPr lvl="1"/>
            <a:r>
              <a:rPr lang="en-US" dirty="0"/>
              <a:t>74 are NECHE-accredited; 20 are not</a:t>
            </a:r>
          </a:p>
          <a:p>
            <a:r>
              <a:rPr lang="en-US" dirty="0"/>
              <a:t>____________________________</a:t>
            </a:r>
          </a:p>
          <a:p>
            <a:r>
              <a:rPr lang="en-US" dirty="0"/>
              <a:t>OSFA- $120 M annually/ </a:t>
            </a:r>
            <a:r>
              <a:rPr lang="en-US" b="1" dirty="0"/>
              <a:t>65</a:t>
            </a:r>
            <a:r>
              <a:rPr lang="en-US" dirty="0"/>
              <a:t> Private IHEs/, including 20 of the 21 pre-1943</a:t>
            </a:r>
          </a:p>
          <a:p>
            <a:pPr marL="173370" indent="-173370">
              <a:buFontTx/>
              <a:buChar char="-"/>
            </a:pPr>
            <a:endParaRPr lang="en-US" dirty="0"/>
          </a:p>
          <a:p>
            <a:pPr marL="173370" indent="-173370">
              <a:buFontTx/>
              <a:buChar char="-"/>
            </a:pPr>
            <a:endParaRPr lang="en-US" dirty="0"/>
          </a:p>
          <a:p>
            <a:pPr marL="173370" indent="-173370">
              <a:buFontTx/>
              <a:buChar char="-"/>
            </a:pPr>
            <a:endParaRPr lang="en-US" dirty="0"/>
          </a:p>
          <a:p>
            <a:pPr marL="173370" indent="-173370">
              <a:buFontTx/>
              <a:buChar char="-"/>
            </a:pPr>
            <a:endParaRPr lang="en-US" dirty="0"/>
          </a:p>
          <a:p>
            <a:pPr marL="173370" indent="-173370">
              <a:buFontTx/>
              <a:buChar char="-"/>
            </a:pPr>
            <a:r>
              <a:rPr lang="en-US" i="1" dirty="0"/>
              <a:t>{Total- 124 institutions (including the 29 publics)}</a:t>
            </a:r>
          </a:p>
          <a:p>
            <a:pPr marL="173370" indent="-173370">
              <a:buFontTx/>
              <a:buChar char="-"/>
            </a:pPr>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14</a:t>
            </a:fld>
            <a:endParaRPr lang="en-US" dirty="0"/>
          </a:p>
        </p:txBody>
      </p:sp>
    </p:spTree>
    <p:extLst>
      <p:ext uri="{BB962C8B-B14F-4D97-AF65-F5344CB8AC3E}">
        <p14:creationId xmlns:p14="http://schemas.microsoft.com/office/powerpoint/2010/main" val="4088235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dirty="0"/>
              <a:t> </a:t>
            </a:r>
          </a:p>
          <a:p>
            <a:pPr rtl="0" fontAlgn="base"/>
            <a:r>
              <a:rPr lang="en-US" sz="1200" dirty="0"/>
              <a:t>The proposed FARM implementation procedures (Attachment A) set forth processes to be used by the DHE in implementing the regulations, and clarify or expound upon the BHE regulations to, among other things: </a:t>
            </a:r>
          </a:p>
          <a:p>
            <a:pPr rtl="0" fontAlgn="base"/>
            <a:r>
              <a:rPr lang="en-US" sz="1200" dirty="0"/>
              <a:t> </a:t>
            </a:r>
          </a:p>
          <a:p>
            <a:pPr marL="173370" indent="-173370">
              <a:buFont typeface="Arial" panose="020B0604020202020204" pitchFamily="34" charset="0"/>
              <a:buChar char="•"/>
            </a:pPr>
            <a:r>
              <a:rPr lang="en-US" sz="1200" dirty="0"/>
              <a:t>describe in general terms the methodology used in the financial screenings conducted by the DHE; </a:t>
            </a:r>
          </a:p>
          <a:p>
            <a:pPr marL="173370" indent="-173370">
              <a:buFont typeface="Arial" panose="020B0604020202020204" pitchFamily="34" charset="0"/>
              <a:buChar char="•"/>
            </a:pPr>
            <a:r>
              <a:rPr lang="en-US" sz="1200" dirty="0"/>
              <a:t>recognize and incorporate into the financial assessment process, as authorized by state law, financial screenings conducted by NECHE pursuant to a valid, current MOU;  </a:t>
            </a:r>
          </a:p>
          <a:p>
            <a:pPr marL="173370" indent="-173370">
              <a:buFont typeface="Arial" panose="020B0604020202020204" pitchFamily="34" charset="0"/>
              <a:buChar char="•"/>
            </a:pPr>
            <a:r>
              <a:rPr lang="en-US" sz="1200" dirty="0"/>
              <a:t>provide procedural guidance to IHEs in the development of both risk mitigation plans, public notices and contingency plans for closure </a:t>
            </a:r>
            <a:r>
              <a:rPr lang="en-US" sz="1200" b="1" dirty="0"/>
              <a:t>and describe the elements that should be included in such plans; and  </a:t>
            </a:r>
          </a:p>
          <a:p>
            <a:pPr marL="173370" indent="-173370">
              <a:buFont typeface="Arial" panose="020B0604020202020204" pitchFamily="34" charset="0"/>
              <a:buChar char="•"/>
            </a:pPr>
            <a:r>
              <a:rPr lang="en-US" sz="1200" dirty="0"/>
              <a:t>describe the composition and responsibilities of an advisory committee, which the Commissioner may use in carrying out his authority under the regulations. </a:t>
            </a:r>
          </a:p>
          <a:p>
            <a:pPr rtl="0" fontAlgn="base"/>
            <a:r>
              <a:rPr lang="en-US" sz="1200" dirty="0"/>
              <a:t> </a:t>
            </a:r>
          </a:p>
          <a:p>
            <a:pPr rtl="0" fontAlgn="base"/>
            <a:r>
              <a:rPr lang="en-US" sz="1200" dirty="0"/>
              <a:t>This procedures do not impose upon IHEs new obligations not otherwise required by statute or regulation, but rather are intended to provide clarity to IHEs and the public regarding how the DHE will fulfill its obligations under the law in this area. </a:t>
            </a:r>
          </a:p>
          <a:p>
            <a:endParaRPr lang="en-US" sz="1200"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15</a:t>
            </a:fld>
            <a:endParaRPr lang="en-US" dirty="0"/>
          </a:p>
        </p:txBody>
      </p:sp>
    </p:spTree>
    <p:extLst>
      <p:ext uri="{BB962C8B-B14F-4D97-AF65-F5344CB8AC3E}">
        <p14:creationId xmlns:p14="http://schemas.microsoft.com/office/powerpoint/2010/main" val="1996917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buClrTx/>
              <a:buFont typeface="Wingdings" panose="05000000000000000000" pitchFamily="2" charset="2"/>
              <a:buNone/>
            </a:pPr>
            <a:r>
              <a:rPr lang="en-US" sz="1900" dirty="0"/>
              <a:t>New law* requires BHE to </a:t>
            </a:r>
            <a:r>
              <a:rPr lang="en-US" sz="1900" u="sng" dirty="0">
                <a:effectLst>
                  <a:outerShdw blurRad="38100" dist="38100" dir="2700000" algn="tl">
                    <a:srgbClr val="000000">
                      <a:alpha val="43137"/>
                    </a:srgbClr>
                  </a:outerShdw>
                </a:effectLst>
              </a:rPr>
              <a:t>establish process to annually assess </a:t>
            </a:r>
            <a:r>
              <a:rPr lang="en-US" sz="1900" dirty="0"/>
              <a:t>each IHE’s financial information for “at risk of imminent closure” determination:</a:t>
            </a:r>
          </a:p>
          <a:p>
            <a:pPr lvl="1">
              <a:buClrTx/>
            </a:pPr>
            <a:r>
              <a:rPr lang="en-US" sz="1600" dirty="0"/>
              <a:t>BHE may conduct such assessments based on financial screenings conducted by an accrediting agency (NECHE), pursuant to an MOU.</a:t>
            </a:r>
          </a:p>
          <a:p>
            <a:pPr>
              <a:buClrTx/>
              <a:buFont typeface="Wingdings" panose="05000000000000000000" pitchFamily="2" charset="2"/>
              <a:buChar char="Ø"/>
            </a:pPr>
            <a:r>
              <a:rPr lang="en-US" sz="1200" b="1" dirty="0"/>
              <a:t>While BHE and NECHE each have distinct yet complimentary roles in regulatory “triad” that oversees quality higher education within MA</a:t>
            </a:r>
            <a:r>
              <a:rPr lang="en-US" sz="1200" dirty="0"/>
              <a:t>, </a:t>
            </a:r>
            <a:r>
              <a:rPr lang="en-US" sz="1900" u="sng" dirty="0">
                <a:effectLst>
                  <a:outerShdw blurRad="38100" dist="38100" dir="2700000" algn="tl">
                    <a:srgbClr val="000000">
                      <a:alpha val="43137"/>
                    </a:srgbClr>
                  </a:outerShdw>
                </a:effectLst>
              </a:rPr>
              <a:t>Mutual value in aligning </a:t>
            </a:r>
            <a:r>
              <a:rPr lang="en-US" sz="1900" dirty="0"/>
              <a:t>BHE and NECHE financial assessment processes with the goals of: </a:t>
            </a:r>
          </a:p>
          <a:p>
            <a:pPr lvl="1">
              <a:buClrTx/>
            </a:pPr>
            <a:r>
              <a:rPr lang="en-US" sz="1600" dirty="0"/>
              <a:t>Increasing efficiencies</a:t>
            </a:r>
          </a:p>
          <a:p>
            <a:pPr lvl="1">
              <a:buClrTx/>
            </a:pPr>
            <a:r>
              <a:rPr lang="en-US" sz="1600" dirty="0"/>
              <a:t>Reducing administrative burdens on IHEs</a:t>
            </a:r>
          </a:p>
          <a:p>
            <a:pPr lvl="1">
              <a:buClrTx/>
            </a:pPr>
            <a:r>
              <a:rPr lang="en-US" sz="1600" dirty="0"/>
              <a:t>Eliminating inconsistent findings</a:t>
            </a:r>
          </a:p>
          <a:p>
            <a:pPr lvl="1">
              <a:buClrTx/>
            </a:pPr>
            <a:r>
              <a:rPr lang="en-US" sz="1600" dirty="0"/>
              <a:t>Sharing information/expertise </a:t>
            </a:r>
            <a:r>
              <a:rPr lang="en-US" sz="1600" u="sng" dirty="0"/>
              <a:t>to advance consumer protection and support continuous improvement of IHEs. </a:t>
            </a:r>
          </a:p>
          <a:p>
            <a:pPr>
              <a:buClrTx/>
              <a:buFont typeface="Wingdings" panose="05000000000000000000" pitchFamily="2" charset="2"/>
              <a:buChar char="Ø"/>
            </a:pPr>
            <a:r>
              <a:rPr lang="en-US" sz="1900" dirty="0"/>
              <a:t>Commissioner has reached agreement on </a:t>
            </a:r>
            <a:r>
              <a:rPr lang="en-US" sz="1900" u="sng" dirty="0">
                <a:effectLst>
                  <a:outerShdw blurRad="38100" dist="38100" dir="2700000" algn="tl">
                    <a:srgbClr val="000000">
                      <a:alpha val="43137"/>
                    </a:srgbClr>
                  </a:outerShdw>
                </a:effectLst>
              </a:rPr>
              <a:t>essential NECHE MOU terms</a:t>
            </a:r>
            <a:r>
              <a:rPr lang="en-US" sz="1900" dirty="0"/>
              <a:t>:</a:t>
            </a:r>
          </a:p>
          <a:p>
            <a:pPr lvl="1">
              <a:buClrTx/>
            </a:pPr>
            <a:r>
              <a:rPr lang="en-US" sz="1600" dirty="0"/>
              <a:t>NECHE would conduct the initial annual screenings </a:t>
            </a:r>
            <a:r>
              <a:rPr lang="en-US" sz="1600" u="sng" dirty="0"/>
              <a:t>on member institutions</a:t>
            </a:r>
            <a:r>
              <a:rPr lang="en-US" sz="1600" dirty="0"/>
              <a:t>; </a:t>
            </a:r>
          </a:p>
          <a:p>
            <a:pPr lvl="1">
              <a:buClrTx/>
            </a:pPr>
            <a:r>
              <a:rPr lang="en-US" sz="1600" dirty="0"/>
              <a:t>NECHE would share with DHE staff </a:t>
            </a:r>
            <a:r>
              <a:rPr lang="en-US" sz="1600" u="sng" dirty="0"/>
              <a:t>all</a:t>
            </a:r>
            <a:r>
              <a:rPr lang="en-US" sz="1600" dirty="0"/>
              <a:t> IHEs that screened-in under the NECHE methodology </a:t>
            </a:r>
            <a:r>
              <a:rPr lang="en-US" sz="1600" u="sng" dirty="0"/>
              <a:t>(</a:t>
            </a:r>
            <a:r>
              <a:rPr lang="en-US" sz="1600" u="sng" dirty="0">
                <a:highlight>
                  <a:srgbClr val="FFFF00"/>
                </a:highlight>
              </a:rPr>
              <a:t>along with evaluative information</a:t>
            </a:r>
            <a:r>
              <a:rPr lang="en-US" sz="1600" dirty="0"/>
              <a:t>); and </a:t>
            </a:r>
          </a:p>
          <a:p>
            <a:pPr lvl="1">
              <a:buClrTx/>
            </a:pPr>
            <a:r>
              <a:rPr lang="en-US" sz="1600" dirty="0"/>
              <a:t>DHE would engage with IHEs screened-in to further assess each IHE’s financial status and identify IHEs that may be “at risk of imminent closure.”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16</a:t>
            </a:fld>
            <a:endParaRPr lang="en-US" dirty="0"/>
          </a:p>
        </p:txBody>
      </p:sp>
    </p:spTree>
    <p:extLst>
      <p:ext uri="{BB962C8B-B14F-4D97-AF65-F5344CB8AC3E}">
        <p14:creationId xmlns:p14="http://schemas.microsoft.com/office/powerpoint/2010/main" val="3443375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i="1" u="sng" dirty="0">
                <a:effectLst>
                  <a:outerShdw blurRad="38100" dist="38100" dir="2700000" algn="tl">
                    <a:srgbClr val="000000">
                      <a:alpha val="43137"/>
                    </a:srgbClr>
                  </a:outerShdw>
                </a:effectLst>
              </a:rPr>
              <a:t>WE are</a:t>
            </a:r>
            <a:r>
              <a:rPr lang="en-US" sz="1200" b="0" i="0" u="none" dirty="0">
                <a:effectLst>
                  <a:outerShdw blurRad="38100" dist="38100" dir="2700000" algn="tl">
                    <a:srgbClr val="000000">
                      <a:alpha val="43137"/>
                    </a:srgbClr>
                  </a:outerShdw>
                </a:effectLst>
              </a:rPr>
              <a:t> on the cusp of finalizing and executing an MOU w/ NECHE.  To help expedite that execution and ensure immediate implementation, along with a immediate data exchange, we are seeking delegated authority to the commissioner to enter into an MOU with NECHE, in consultation with the CHAIR and the Secretary, provided the document is grounded in and does not deviate from the following guiding principles (essential terms).</a:t>
            </a:r>
          </a:p>
          <a:p>
            <a:endParaRPr lang="en-US" sz="1200" b="0" i="0" u="none" dirty="0">
              <a:effectLst>
                <a:outerShdw blurRad="38100" dist="38100" dir="2700000" algn="tl">
                  <a:srgbClr val="000000">
                    <a:alpha val="43137"/>
                  </a:srgbClr>
                </a:outerShdw>
              </a:effectLst>
            </a:endParaRPr>
          </a:p>
          <a:p>
            <a:r>
              <a:rPr lang="en-US" sz="1200" b="0" i="0" u="none" dirty="0">
                <a:effectLst>
                  <a:outerShdw blurRad="38100" dist="38100" dir="2700000" algn="tl">
                    <a:srgbClr val="000000">
                      <a:alpha val="43137"/>
                    </a:srgbClr>
                  </a:outerShdw>
                </a:effectLst>
              </a:rPr>
              <a:t>X</a:t>
            </a:r>
          </a:p>
          <a:p>
            <a:r>
              <a:rPr lang="en-US" sz="1200" b="0" i="0" u="none" dirty="0">
                <a:effectLst>
                  <a:outerShdw blurRad="38100" dist="38100" dir="2700000" algn="tl">
                    <a:srgbClr val="000000">
                      <a:alpha val="43137"/>
                    </a:srgbClr>
                  </a:outerShdw>
                </a:effectLst>
              </a:rPr>
              <a:t>X</a:t>
            </a:r>
          </a:p>
          <a:p>
            <a:r>
              <a:rPr lang="en-US" sz="1200" b="0" i="0" u="none" dirty="0">
                <a:effectLst>
                  <a:outerShdw blurRad="38100" dist="38100" dir="2700000" algn="tl">
                    <a:srgbClr val="000000">
                      <a:alpha val="43137"/>
                    </a:srgbClr>
                  </a:outerShdw>
                </a:effectLst>
              </a:rPr>
              <a:t>X</a:t>
            </a:r>
            <a:endParaRPr lang="en-US" sz="1200" b="1" i="1" u="sng" dirty="0">
              <a:effectLst>
                <a:outerShdw blurRad="38100" dist="38100" dir="2700000" algn="tl">
                  <a:srgbClr val="000000">
                    <a:alpha val="43137"/>
                  </a:srgbClr>
                </a:outerShdw>
              </a:effectLst>
            </a:endParaRPr>
          </a:p>
          <a:p>
            <a:endParaRPr lang="en-US" sz="1200" b="1" i="1" u="sng" dirty="0">
              <a:effectLst>
                <a:outerShdw blurRad="38100" dist="38100" dir="2700000" algn="tl">
                  <a:srgbClr val="000000">
                    <a:alpha val="43137"/>
                  </a:srgbClr>
                </a:outerShdw>
              </a:effectLst>
            </a:endParaRPr>
          </a:p>
          <a:p>
            <a:r>
              <a:rPr lang="en-US" sz="1200" b="1" i="1" u="sng" dirty="0">
                <a:effectLst>
                  <a:outerShdw blurRad="38100" dist="38100" dir="2700000" algn="tl">
                    <a:srgbClr val="000000">
                      <a:alpha val="43137"/>
                    </a:srgbClr>
                  </a:outerShdw>
                </a:effectLst>
              </a:rPr>
              <a:t>Compliance assurances</a:t>
            </a:r>
            <a:r>
              <a:rPr lang="en-US" sz="1200" dirty="0"/>
              <a:t>:  certifications and assurances the collaboration will keep BHE/ DHE in compliance with its statutory/ regulatory mandate to make sure that it is capturing institutions at risk of imminent closure within 18 months.</a:t>
            </a:r>
          </a:p>
          <a:p>
            <a:endParaRPr lang="en-US" sz="1200" dirty="0"/>
          </a:p>
          <a:p>
            <a:r>
              <a:rPr lang="en-US" sz="1200" b="1" i="0" u="sng" dirty="0"/>
              <a:t>Finally, </a:t>
            </a:r>
            <a:r>
              <a:rPr lang="en-US" sz="1200" dirty="0"/>
              <a:t>there are several provisions in the MOU which place an emphasis on the critical importance of mutuality of timely data sharing with each other and periodic review of the collaboration.</a:t>
            </a:r>
          </a:p>
          <a:p>
            <a:endParaRPr lang="en-US" sz="1200" dirty="0"/>
          </a:p>
          <a:p>
            <a:r>
              <a:rPr lang="en-US" sz="1200" dirty="0"/>
              <a:t>Worthy of its own slide….</a:t>
            </a:r>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17</a:t>
            </a:fld>
            <a:endParaRPr lang="en-US" dirty="0"/>
          </a:p>
        </p:txBody>
      </p:sp>
    </p:spTree>
    <p:extLst>
      <p:ext uri="{BB962C8B-B14F-4D97-AF65-F5344CB8AC3E}">
        <p14:creationId xmlns:p14="http://schemas.microsoft.com/office/powerpoint/2010/main" val="1889525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MOU includes provisions pursuant to which….</a:t>
            </a:r>
          </a:p>
          <a:p>
            <a:endParaRPr lang="en-US" sz="1200" dirty="0"/>
          </a:p>
          <a:p>
            <a:endParaRPr lang="en-US" sz="1200" dirty="0"/>
          </a:p>
          <a:p>
            <a:r>
              <a:rPr lang="en-US" sz="1200" dirty="0"/>
              <a:t>…CRITICAL to the success of our partnership with NECHE, particularly in these challenging times, as our institutions, especially institutions that were financially fragile before COVID-19 hit,  seek to absorb and respond to the financial impact caused by this pandemic.</a:t>
            </a:r>
          </a:p>
          <a:p>
            <a:endParaRPr lang="en-US" sz="1200" dirty="0"/>
          </a:p>
          <a:p>
            <a:endParaRPr lang="en-US" sz="1200" dirty="0"/>
          </a:p>
          <a:p>
            <a:r>
              <a:rPr lang="en-US" sz="1200" dirty="0"/>
              <a:t>……..to review financially fragile IHEs, with the goals of protecting enrolled and prospective students from sudden, institutional closures; and ensuring a process that allows IHEs reasonable prospects of returning to reasonable financial stability.</a:t>
            </a:r>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18</a:t>
            </a:fld>
            <a:endParaRPr lang="en-US" dirty="0"/>
          </a:p>
        </p:txBody>
      </p:sp>
    </p:spTree>
    <p:extLst>
      <p:ext uri="{BB962C8B-B14F-4D97-AF65-F5344CB8AC3E}">
        <p14:creationId xmlns:p14="http://schemas.microsoft.com/office/powerpoint/2010/main" val="621959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19</a:t>
            </a:fld>
            <a:endParaRPr lang="en-US" dirty="0"/>
          </a:p>
        </p:txBody>
      </p:sp>
    </p:spTree>
    <p:extLst>
      <p:ext uri="{BB962C8B-B14F-4D97-AF65-F5344CB8AC3E}">
        <p14:creationId xmlns:p14="http://schemas.microsoft.com/office/powerpoint/2010/main" val="11780500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20</a:t>
            </a:fld>
            <a:endParaRPr lang="en-US" dirty="0"/>
          </a:p>
        </p:txBody>
      </p:sp>
    </p:spTree>
    <p:extLst>
      <p:ext uri="{BB962C8B-B14F-4D97-AF65-F5344CB8AC3E}">
        <p14:creationId xmlns:p14="http://schemas.microsoft.com/office/powerpoint/2010/main" val="41912734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21</a:t>
            </a:fld>
            <a:endParaRPr lang="en-US" dirty="0"/>
          </a:p>
        </p:txBody>
      </p:sp>
    </p:spTree>
    <p:extLst>
      <p:ext uri="{BB962C8B-B14F-4D97-AF65-F5344CB8AC3E}">
        <p14:creationId xmlns:p14="http://schemas.microsoft.com/office/powerpoint/2010/main" val="908784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22</a:t>
            </a:fld>
            <a:endParaRPr lang="en-US" dirty="0"/>
          </a:p>
        </p:txBody>
      </p:sp>
    </p:spTree>
    <p:extLst>
      <p:ext uri="{BB962C8B-B14F-4D97-AF65-F5344CB8AC3E}">
        <p14:creationId xmlns:p14="http://schemas.microsoft.com/office/powerpoint/2010/main" val="361252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US" sz="2400" dirty="0"/>
              <a:t>March 10</a:t>
            </a:r>
            <a:r>
              <a:rPr lang="en-US" sz="2400" baseline="30000" dirty="0"/>
              <a:t>th</a:t>
            </a:r>
            <a:r>
              <a:rPr lang="en-US" sz="2400" dirty="0"/>
              <a:t> – guidance for exec branch employees: </a:t>
            </a:r>
          </a:p>
          <a:p>
            <a:pPr marL="171450" indent="-171450">
              <a:buFont typeface="Arial" panose="020B0604020202020204" pitchFamily="34" charset="0"/>
              <a:buChar char="•"/>
            </a:pPr>
            <a:r>
              <a:rPr lang="en-US" sz="2400" b="0" i="0" dirty="0">
                <a:solidFill>
                  <a:srgbClr val="141414"/>
                </a:solidFill>
                <a:effectLst/>
                <a:latin typeface="Texta"/>
              </a:rPr>
              <a:t>discontinuing all out-of-state work-related travel, canceling or virtually holding conferences, seminars, and other discretionary gatherings, informing employees not to attend external work-related conferences, seminars, or events, reminding employees feeling sick with fever or flu symptoms to not come into work, and encouraging high risk employees to talk with their supervisors to review possible alternative work assignments.</a:t>
            </a:r>
          </a:p>
          <a:p>
            <a:pPr marL="171450" indent="-171450">
              <a:buFont typeface="Arial" panose="020B0604020202020204" pitchFamily="34" charset="0"/>
              <a:buChar char="•"/>
            </a:pPr>
            <a:r>
              <a:rPr lang="en-US" sz="2400" b="0" i="0" dirty="0">
                <a:solidFill>
                  <a:srgbClr val="141414"/>
                </a:solidFill>
                <a:effectLst/>
                <a:latin typeface="Texta"/>
              </a:rPr>
              <a:t>Regular internal govt business continues</a:t>
            </a:r>
          </a:p>
          <a:p>
            <a:pPr marL="171450" indent="-171450">
              <a:buFont typeface="Arial" panose="020B0604020202020204" pitchFamily="34" charset="0"/>
              <a:buChar char="•"/>
            </a:pPr>
            <a:endParaRPr lang="en-US" sz="2400" dirty="0"/>
          </a:p>
          <a:p>
            <a:pPr marL="0" indent="0">
              <a:buFont typeface="Arial" panose="020B0604020202020204" pitchFamily="34" charset="0"/>
              <a:buNone/>
            </a:pPr>
            <a:r>
              <a:rPr lang="en-US" sz="2400" dirty="0"/>
              <a:t>March 12 – EO on state open meeting law</a:t>
            </a:r>
          </a:p>
          <a:p>
            <a:pPr marL="171450" indent="-171450">
              <a:buFont typeface="Arial" panose="020B0604020202020204" pitchFamily="34" charset="0"/>
              <a:buChar char="•"/>
            </a:pPr>
            <a:r>
              <a:rPr lang="en-US" sz="2400" b="0" i="0" dirty="0">
                <a:solidFill>
                  <a:srgbClr val="141414"/>
                </a:solidFill>
                <a:effectLst/>
                <a:latin typeface="Texta"/>
              </a:rPr>
              <a:t>This emergency order suspends the requirement for public access to the physical location where a public meeting is taking place, provided there are other means of access available. This includes the use of a phone conference line for members of the public, social media or other internet streaming services, on-line meeting services, or methods of access.</a:t>
            </a:r>
          </a:p>
          <a:p>
            <a:pPr marL="171450" indent="-171450">
              <a:buFont typeface="Arial" panose="020B0604020202020204" pitchFamily="34" charset="0"/>
              <a:buChar char="•"/>
            </a:pPr>
            <a:r>
              <a:rPr lang="en-US" sz="2400" b="0" i="0" dirty="0">
                <a:solidFill>
                  <a:srgbClr val="141414"/>
                </a:solidFill>
                <a:effectLst/>
                <a:latin typeface="Texta"/>
              </a:rPr>
              <a:t>the order relieves the requirement that a quorum of members be physically present at a public meeting. During this period, members may all participate by remote or virtual means.</a:t>
            </a:r>
          </a:p>
          <a:p>
            <a:pPr marL="171450" indent="-171450">
              <a:buFont typeface="Arial" panose="020B0604020202020204" pitchFamily="34" charset="0"/>
              <a:buChar char="•"/>
            </a:pPr>
            <a:endParaRPr lang="en-US" sz="2400" b="0" i="0" dirty="0">
              <a:solidFill>
                <a:srgbClr val="141414"/>
              </a:solidFill>
              <a:effectLst/>
              <a:latin typeface="Texta"/>
            </a:endParaRPr>
          </a:p>
          <a:p>
            <a:pPr marL="0" indent="0">
              <a:buFont typeface="Arial" panose="020B0604020202020204" pitchFamily="34" charset="0"/>
              <a:buNone/>
            </a:pPr>
            <a:r>
              <a:rPr lang="en-US" sz="2400" b="0" i="0" dirty="0">
                <a:solidFill>
                  <a:srgbClr val="141414"/>
                </a:solidFill>
                <a:effectLst/>
                <a:latin typeface="Texta"/>
              </a:rPr>
              <a:t>March 13 – limited gatherings to 250</a:t>
            </a:r>
          </a:p>
          <a:p>
            <a:pPr marL="171450" indent="-171450">
              <a:buFont typeface="Arial" panose="020B0604020202020204" pitchFamily="34" charset="0"/>
              <a:buChar char="•"/>
            </a:pPr>
            <a:r>
              <a:rPr lang="en-US" sz="2400" b="0" i="0" dirty="0">
                <a:solidFill>
                  <a:srgbClr val="141414"/>
                </a:solidFill>
                <a:effectLst/>
                <a:latin typeface="Texta"/>
              </a:rPr>
              <a:t>order includes, but is not limited, to the following events: community, civic, public, leisure, faith-based events, sporting events with spectators, concerts, conventions, fundraisers, parades, fairs, festivals, and any similar event or activity that brings together 250 or more persons in a single room or single space at the same time in a venue such as an auditorium, stadium, arena, large conference room, meeting hall, theatre, or any other confined indoor or outdoor space. </a:t>
            </a:r>
          </a:p>
          <a:p>
            <a:pPr marL="171450" indent="-171450">
              <a:buFont typeface="Arial" panose="020B0604020202020204" pitchFamily="34" charset="0"/>
              <a:buChar char="•"/>
            </a:pPr>
            <a:endParaRPr lang="en-US" sz="2400" b="0" i="0" dirty="0">
              <a:solidFill>
                <a:srgbClr val="141414"/>
              </a:solidFill>
              <a:effectLst/>
              <a:latin typeface="Texta"/>
            </a:endParaRPr>
          </a:p>
          <a:p>
            <a:pPr marL="0" indent="0">
              <a:buFont typeface="Arial" panose="020B0604020202020204" pitchFamily="34" charset="0"/>
              <a:buNone/>
            </a:pPr>
            <a:r>
              <a:rPr lang="en-US" sz="2400" b="0" i="0" dirty="0">
                <a:solidFill>
                  <a:srgbClr val="141414"/>
                </a:solidFill>
                <a:effectLst/>
                <a:latin typeface="Texta"/>
              </a:rPr>
              <a:t>March 15 - </a:t>
            </a:r>
            <a:r>
              <a:rPr lang="en-US" sz="2400" b="0" i="0" kern="1200" dirty="0">
                <a:solidFill>
                  <a:srgbClr val="141414"/>
                </a:solidFill>
                <a:effectLst/>
                <a:latin typeface="Texta"/>
                <a:ea typeface="+mn-ea"/>
                <a:cs typeface="+mn-cs"/>
              </a:rPr>
              <a:t>Governor announces emergency on three week school closures, prohibiting gatherings of 25 of more</a:t>
            </a:r>
          </a:p>
          <a:p>
            <a:pPr marL="171450" indent="-171450">
              <a:buFont typeface="Arial" panose="020B0604020202020204" pitchFamily="34" charset="0"/>
              <a:buChar char="•"/>
            </a:pPr>
            <a:r>
              <a:rPr lang="en-US" sz="2400" b="0" i="0" dirty="0">
                <a:solidFill>
                  <a:srgbClr val="141414"/>
                </a:solidFill>
                <a:effectLst/>
                <a:latin typeface="Texta"/>
              </a:rPr>
              <a:t>three-week suspension of school operations for educational purposes at all public and private elementary and secondary (K-12) schools in the Commonwealth beginning Tuesday, March 17, until April 7</a:t>
            </a:r>
            <a:r>
              <a:rPr lang="en-US" sz="2400" b="0" i="0" baseline="30000" dirty="0">
                <a:solidFill>
                  <a:srgbClr val="141414"/>
                </a:solidFill>
                <a:effectLst/>
                <a:latin typeface="Texta"/>
              </a:rPr>
              <a:t>th</a:t>
            </a:r>
            <a:r>
              <a:rPr lang="en-US" sz="2400" b="0" i="0" dirty="0">
                <a:solidFill>
                  <a:srgbClr val="141414"/>
                </a:solidFill>
                <a:effectLst/>
                <a:latin typeface="Texta"/>
              </a:rPr>
              <a:t> </a:t>
            </a:r>
          </a:p>
          <a:p>
            <a:pPr marL="171450" indent="-171450">
              <a:buFont typeface="Arial" panose="020B0604020202020204" pitchFamily="34" charset="0"/>
              <a:buChar char="•"/>
            </a:pPr>
            <a:r>
              <a:rPr lang="en-US" sz="2400" b="0" i="0" dirty="0">
                <a:solidFill>
                  <a:srgbClr val="141414"/>
                </a:solidFill>
                <a:effectLst/>
                <a:latin typeface="Texta"/>
              </a:rPr>
              <a:t>With regard to higher education, the Department of Higher Education and DPH strongly recommend that colleges and universities, both public and private, continue to pursue strategies to reduce the need for students to be on campus, including suspending in-person classes and implementing institution-wide programs to shift to remote learning, technology enabled solutions, and other tools to allow students to successfully complete course and degree requirements. Institutions should also pursue strategies to reduce the need for faculty and staff to be on campus by maximizing remote work opportunities, while maintaining essential on-campus services, especially for residential students who cannot safely return home.  Additional guidance will be forthcoming.</a:t>
            </a:r>
          </a:p>
          <a:p>
            <a:pPr marL="171450" indent="-171450">
              <a:buFont typeface="Arial" panose="020B0604020202020204" pitchFamily="34" charset="0"/>
              <a:buChar char="•"/>
            </a:pPr>
            <a:r>
              <a:rPr lang="en-US" sz="2400" b="0" i="0" dirty="0">
                <a:solidFill>
                  <a:srgbClr val="141414"/>
                </a:solidFill>
                <a:effectLst/>
                <a:latin typeface="Texta"/>
              </a:rPr>
              <a:t>prohibiting on-premises consumption of food or drink at bars and restaurants, beginning on March 17 and effective until April 6.</a:t>
            </a:r>
            <a:r>
              <a:rPr lang="en-US" sz="2400" b="0" i="0" kern="1200" dirty="0">
                <a:solidFill>
                  <a:srgbClr val="141414"/>
                </a:solidFill>
                <a:effectLst/>
                <a:latin typeface="Texta"/>
                <a:ea typeface="+mn-ea"/>
                <a:cs typeface="+mn-cs"/>
              </a:rPr>
              <a:t>	</a:t>
            </a:r>
          </a:p>
          <a:p>
            <a:pPr marL="171450" indent="-171450">
              <a:buFont typeface="Arial" panose="020B0604020202020204" pitchFamily="34" charset="0"/>
              <a:buChar char="•"/>
            </a:pPr>
            <a:r>
              <a:rPr lang="en-US" sz="2400" b="1" i="0" dirty="0">
                <a:solidFill>
                  <a:srgbClr val="141414"/>
                </a:solidFill>
                <a:effectLst/>
                <a:latin typeface="Texta"/>
              </a:rPr>
              <a:t>Executive Branch Employees:</a:t>
            </a:r>
            <a:r>
              <a:rPr lang="en-US" sz="2400" b="0" i="0" dirty="0">
                <a:solidFill>
                  <a:srgbClr val="141414"/>
                </a:solidFill>
                <a:effectLst/>
                <a:latin typeface="Texta"/>
              </a:rPr>
              <a:t> All non-emergency state employees working in Executive Branch agencies should not report to their workplace on Monday, March 16th and Tuesday, March 17th. Employees who are designated by their managers as emergency for the purposes of coronavirus planning should report to work as well. </a:t>
            </a:r>
          </a:p>
          <a:p>
            <a:pPr marL="171450" indent="-171450">
              <a:buFont typeface="Arial" panose="020B0604020202020204" pitchFamily="34" charset="0"/>
              <a:buChar char="•"/>
            </a:pPr>
            <a:endParaRPr lang="en-US" sz="2400" b="0" i="0" dirty="0">
              <a:solidFill>
                <a:srgbClr val="141414"/>
              </a:solidFill>
              <a:effectLst/>
              <a:latin typeface="Texta"/>
            </a:endParaRPr>
          </a:p>
          <a:p>
            <a:pPr marL="119062" marR="0" lvl="0" indent="0" algn="l" defTabSz="914400" rtl="0" eaLnBrk="1" fontAlgn="base" latinLnBrk="0" hangingPunct="1">
              <a:lnSpc>
                <a:spcPct val="100000"/>
              </a:lnSpc>
              <a:spcBef>
                <a:spcPts val="1200"/>
              </a:spcBef>
              <a:spcAft>
                <a:spcPct val="0"/>
              </a:spcAft>
              <a:buClr>
                <a:srgbClr val="CF0A2C"/>
              </a:buClr>
              <a:buSzPct val="80000"/>
              <a:buFont typeface="Wingdings 2" pitchFamily="18" charset="2"/>
              <a:buNone/>
              <a:tabLst/>
              <a:defRPr/>
            </a:pPr>
            <a:r>
              <a:rPr kumimoji="0" lang="en-US" sz="2200" b="0" i="0" u="none" strike="noStrike" kern="1200" cap="none" spc="0" normalizeH="0" baseline="0" noProof="0" dirty="0">
                <a:ln>
                  <a:noFill/>
                </a:ln>
                <a:solidFill>
                  <a:prstClr val="black"/>
                </a:solidFill>
                <a:effectLst/>
                <a:uLnTx/>
                <a:uFillTx/>
                <a:latin typeface="Segoe UI"/>
                <a:ea typeface="+mn-ea"/>
                <a:cs typeface="+mn-cs"/>
              </a:rPr>
              <a:t>March 17</a:t>
            </a:r>
            <a:r>
              <a:rPr kumimoji="0" lang="en-US" sz="2200" b="0" i="0" u="none" strike="noStrike" kern="1200" cap="none" spc="0" normalizeH="0" baseline="30000" noProof="0" dirty="0">
                <a:ln>
                  <a:noFill/>
                </a:ln>
                <a:solidFill>
                  <a:prstClr val="black"/>
                </a:solidFill>
                <a:effectLst/>
                <a:uLnTx/>
                <a:uFillTx/>
                <a:latin typeface="Segoe UI"/>
                <a:ea typeface="+mn-ea"/>
                <a:cs typeface="+mn-cs"/>
              </a:rPr>
              <a:t>th</a:t>
            </a:r>
            <a:r>
              <a:rPr kumimoji="0" lang="en-US" sz="2200" b="0" i="0" u="none" strike="noStrike" kern="1200" cap="none" spc="0" normalizeH="0" baseline="0" noProof="0" dirty="0">
                <a:ln>
                  <a:noFill/>
                </a:ln>
                <a:solidFill>
                  <a:prstClr val="black"/>
                </a:solidFill>
                <a:effectLst/>
                <a:uLnTx/>
                <a:uFillTx/>
                <a:latin typeface="Segoe UI"/>
                <a:ea typeface="+mn-ea"/>
                <a:cs typeface="+mn-cs"/>
              </a:rPr>
              <a:t> – Gov issues nee guidance for exec branch employees</a:t>
            </a:r>
          </a:p>
          <a:p>
            <a:pPr marL="461962" marR="0" lvl="0" indent="-34290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Segoe UI"/>
                <a:ea typeface="+mn-ea"/>
                <a:cs typeface="+mn-cs"/>
              </a:rPr>
              <a:t>Non-emergency personal telework until April 3</a:t>
            </a:r>
            <a:r>
              <a:rPr kumimoji="0" lang="en-US" sz="2200" b="0" i="0" u="none" strike="noStrike" kern="1200" cap="none" spc="0" normalizeH="0" baseline="30000" noProof="0" dirty="0">
                <a:ln>
                  <a:noFill/>
                </a:ln>
                <a:solidFill>
                  <a:prstClr val="black"/>
                </a:solidFill>
                <a:effectLst/>
                <a:uLnTx/>
                <a:uFillTx/>
                <a:latin typeface="Segoe UI"/>
                <a:ea typeface="+mn-ea"/>
                <a:cs typeface="+mn-cs"/>
              </a:rPr>
              <a:t>rd</a:t>
            </a:r>
            <a:r>
              <a:rPr kumimoji="0" lang="en-US" sz="2200" b="0" i="0" u="none" strike="noStrike" kern="1200" cap="none" spc="0" normalizeH="0" baseline="0" noProof="0" dirty="0">
                <a:ln>
                  <a:noFill/>
                </a:ln>
                <a:solidFill>
                  <a:prstClr val="black"/>
                </a:solidFill>
                <a:effectLst/>
                <a:uLnTx/>
                <a:uFillTx/>
                <a:latin typeface="Segoe UI"/>
                <a:ea typeface="+mn-ea"/>
                <a:cs typeface="+mn-cs"/>
              </a:rPr>
              <a:t> </a:t>
            </a:r>
          </a:p>
          <a:p>
            <a:pPr marL="119062" marR="0" lvl="0" indent="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None/>
              <a:tabLst/>
              <a:defRPr/>
            </a:pPr>
            <a:endParaRPr kumimoji="0" lang="en-US" sz="2200" b="0" i="0" u="none" strike="noStrike" kern="1200" cap="none" spc="0" normalizeH="0" baseline="0" noProof="0" dirty="0">
              <a:ln>
                <a:noFill/>
              </a:ln>
              <a:solidFill>
                <a:prstClr val="black"/>
              </a:solidFill>
              <a:effectLst/>
              <a:uLnTx/>
              <a:uFillTx/>
              <a:latin typeface="Segoe UI"/>
              <a:ea typeface="+mn-ea"/>
              <a:cs typeface="+mn-cs"/>
            </a:endParaRPr>
          </a:p>
          <a:p>
            <a:pPr marL="119062" marR="0" lvl="0" indent="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Segoe UI"/>
                <a:ea typeface="+mn-ea"/>
                <a:cs typeface="+mn-cs"/>
              </a:rPr>
              <a:t>March 23 – stay at home order for 2 weeks</a:t>
            </a:r>
          </a:p>
          <a:p>
            <a:pPr marL="461962" marR="0" lvl="0" indent="-34290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Char char="•"/>
              <a:tabLst/>
              <a:defRPr/>
            </a:pPr>
            <a:r>
              <a:rPr lang="en-US" sz="2400" b="0" i="0" dirty="0">
                <a:solidFill>
                  <a:srgbClr val="141414"/>
                </a:solidFill>
                <a:effectLst/>
                <a:latin typeface="Texta"/>
              </a:rPr>
              <a:t>Emergency order requiring all businesses and organizations that do not provide “COVID-19 Essential Services” to close their physical workplaces and facilities to workers, customers and the public as of Tuesday, March 24th at noon until Tuesday, April 7th at noon. These businesses are encouraged to continue operations remotely.</a:t>
            </a:r>
          </a:p>
          <a:p>
            <a:pPr marL="461962" marR="0" lvl="0" indent="-34290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Char char="•"/>
              <a:tabLst/>
              <a:defRPr/>
            </a:pPr>
            <a:r>
              <a:rPr kumimoji="0" lang="en-US" sz="2400" b="0" i="0" u="none" strike="noStrike" kern="1200" cap="none" spc="0" normalizeH="0" baseline="0" noProof="0" dirty="0">
                <a:ln>
                  <a:noFill/>
                </a:ln>
                <a:solidFill>
                  <a:srgbClr val="141414"/>
                </a:solidFill>
                <a:effectLst/>
                <a:uLnTx/>
                <a:uFillTx/>
                <a:latin typeface="Texta"/>
                <a:ea typeface="+mn-ea"/>
                <a:cs typeface="+mn-cs"/>
              </a:rPr>
              <a:t>Higher ed essential employees: </a:t>
            </a:r>
            <a:r>
              <a:rPr lang="en-US" sz="2400" b="0" i="0" dirty="0">
                <a:solidFill>
                  <a:srgbClr val="141414"/>
                </a:solidFill>
                <a:effectLst/>
                <a:latin typeface="Texta"/>
              </a:rPr>
              <a:t>Educators and staff supporting emergency childcare programs and residential schools for students with severe disabilities, and public and private K-12 schools, colleges, and universities for purposes of facilitating distance learning, provision of school meals and other essential student support functions, and essential administrative functions necessary to maintain continuity of operations.</a:t>
            </a:r>
          </a:p>
          <a:p>
            <a:pPr marL="461962" marR="0" lvl="0" indent="-34290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Char char="•"/>
              <a:tabLst/>
              <a:defRPr/>
            </a:pPr>
            <a:r>
              <a:rPr kumimoji="0" lang="en-US" sz="2400" b="0" i="0" u="none" strike="noStrike" kern="1200" cap="none" spc="0" normalizeH="0" baseline="0" noProof="0" dirty="0">
                <a:ln>
                  <a:noFill/>
                </a:ln>
                <a:solidFill>
                  <a:srgbClr val="141414"/>
                </a:solidFill>
                <a:effectLst/>
                <a:uLnTx/>
                <a:uFillTx/>
                <a:latin typeface="Texta"/>
                <a:ea typeface="+mn-ea"/>
                <a:cs typeface="+mn-cs"/>
              </a:rPr>
              <a:t>DPH issues stay at home advisory </a:t>
            </a:r>
          </a:p>
          <a:p>
            <a:pPr marL="461962" marR="0" lvl="0" indent="-34290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Char char="•"/>
              <a:tabLst/>
              <a:defRPr/>
            </a:pPr>
            <a:r>
              <a:rPr lang="en-US" sz="2400" b="0" i="0" dirty="0">
                <a:solidFill>
                  <a:srgbClr val="141414"/>
                </a:solidFill>
                <a:effectLst/>
                <a:latin typeface="Texta"/>
              </a:rPr>
              <a:t>limits gatherings to 10 people during the state of emergency, a reduction from the 25 person limit established in an earlier order. </a:t>
            </a:r>
          </a:p>
          <a:p>
            <a:pPr marL="461962" marR="0" lvl="0" indent="-34290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Char char="•"/>
              <a:tabLst/>
              <a:defRPr/>
            </a:pPr>
            <a:endParaRPr kumimoji="0" lang="en-US" sz="2400" b="0" i="0" u="none" strike="noStrike" kern="1200" cap="none" spc="0" normalizeH="0" baseline="0" noProof="0" dirty="0">
              <a:ln>
                <a:noFill/>
              </a:ln>
              <a:solidFill>
                <a:srgbClr val="141414"/>
              </a:solidFill>
              <a:effectLst/>
              <a:uLnTx/>
              <a:uFillTx/>
              <a:latin typeface="Texta"/>
              <a:ea typeface="+mn-ea"/>
              <a:cs typeface="+mn-cs"/>
            </a:endParaRPr>
          </a:p>
          <a:p>
            <a:pPr marL="119062" marR="0" lvl="0" indent="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None/>
              <a:tabLst/>
              <a:defRPr/>
            </a:pPr>
            <a:r>
              <a:rPr kumimoji="0" lang="en-US" sz="2400" b="0" i="0" u="none" strike="noStrike" kern="1200" cap="none" spc="0" normalizeH="0" baseline="0" noProof="0" dirty="0">
                <a:ln>
                  <a:noFill/>
                </a:ln>
                <a:solidFill>
                  <a:srgbClr val="141414"/>
                </a:solidFill>
                <a:effectLst/>
                <a:uLnTx/>
                <a:uFillTx/>
                <a:latin typeface="Texta"/>
                <a:ea typeface="+mn-ea"/>
                <a:cs typeface="+mn-cs"/>
              </a:rPr>
              <a:t>March 25 – extend school closures until May 4</a:t>
            </a:r>
            <a:r>
              <a:rPr kumimoji="0" lang="en-US" sz="2400" b="0" i="0" u="none" strike="noStrike" kern="1200" cap="none" spc="0" normalizeH="0" baseline="30000" noProof="0" dirty="0">
                <a:ln>
                  <a:noFill/>
                </a:ln>
                <a:solidFill>
                  <a:srgbClr val="141414"/>
                </a:solidFill>
                <a:effectLst/>
                <a:uLnTx/>
                <a:uFillTx/>
                <a:latin typeface="Texta"/>
                <a:ea typeface="+mn-ea"/>
                <a:cs typeface="+mn-cs"/>
              </a:rPr>
              <a:t>th</a:t>
            </a:r>
            <a:r>
              <a:rPr kumimoji="0" lang="en-US" sz="2400" b="0" i="0" u="none" strike="noStrike" kern="1200" cap="none" spc="0" normalizeH="0" baseline="0" noProof="0" dirty="0">
                <a:ln>
                  <a:noFill/>
                </a:ln>
                <a:solidFill>
                  <a:srgbClr val="141414"/>
                </a:solidFill>
                <a:effectLst/>
                <a:uLnTx/>
                <a:uFillTx/>
                <a:latin typeface="Texta"/>
                <a:ea typeface="+mn-ea"/>
                <a:cs typeface="+mn-cs"/>
              </a:rPr>
              <a:t> </a:t>
            </a:r>
          </a:p>
          <a:p>
            <a:pPr marL="461962" marR="0" lvl="0" indent="-34290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Char char="•"/>
              <a:tabLst/>
              <a:defRPr/>
            </a:pPr>
            <a:r>
              <a:rPr lang="en-US" sz="2400" b="0" i="0" dirty="0">
                <a:solidFill>
                  <a:srgbClr val="141414"/>
                </a:solidFill>
                <a:effectLst/>
                <a:latin typeface="Texta"/>
              </a:rPr>
              <a:t>This order expands on previous orders issued on </a:t>
            </a:r>
            <a:r>
              <a:rPr lang="en-US" sz="2400" b="1" i="0" u="none" strike="noStrike" dirty="0">
                <a:solidFill>
                  <a:srgbClr val="14558F"/>
                </a:solidFill>
                <a:effectLst/>
                <a:latin typeface="Texta"/>
                <a:hlinkClick r:id="rId3">
                  <a:extLst>
                    <a:ext uri="{A12FA001-AC4F-418D-AE19-62706E023703}">
                      <ahyp:hlinkClr xmlns:ahyp="http://schemas.microsoft.com/office/drawing/2018/hyperlinkcolor" val="tx"/>
                    </a:ext>
                  </a:extLst>
                </a:hlinkClick>
              </a:rPr>
              <a:t>March 15</a:t>
            </a:r>
            <a:r>
              <a:rPr lang="en-US" sz="2400" b="0" i="0" dirty="0">
                <a:solidFill>
                  <a:srgbClr val="141414"/>
                </a:solidFill>
                <a:effectLst/>
                <a:latin typeface="Texta"/>
              </a:rPr>
              <a:t> and </a:t>
            </a:r>
            <a:r>
              <a:rPr lang="en-US" sz="2400" b="1" i="0" u="none" strike="noStrike" dirty="0">
                <a:solidFill>
                  <a:srgbClr val="14558F"/>
                </a:solidFill>
                <a:effectLst/>
                <a:latin typeface="Texta"/>
                <a:hlinkClick r:id="rId4">
                  <a:extLst>
                    <a:ext uri="{A12FA001-AC4F-418D-AE19-62706E023703}">
                      <ahyp:hlinkClr xmlns:ahyp="http://schemas.microsoft.com/office/drawing/2018/hyperlinkcolor" val="tx"/>
                    </a:ext>
                  </a:extLst>
                </a:hlinkClick>
              </a:rPr>
              <a:t>March 18</a:t>
            </a:r>
            <a:r>
              <a:rPr lang="en-US" sz="2400" b="1" i="0" dirty="0">
                <a:solidFill>
                  <a:srgbClr val="141414"/>
                </a:solidFill>
                <a:effectLst/>
                <a:latin typeface="Texta"/>
              </a:rPr>
              <a:t> </a:t>
            </a:r>
            <a:r>
              <a:rPr lang="en-US" sz="2400" b="0" i="0" dirty="0">
                <a:solidFill>
                  <a:srgbClr val="141414"/>
                </a:solidFill>
                <a:effectLst/>
                <a:latin typeface="Texta"/>
              </a:rPr>
              <a:t>suspending normal educational operations at schools and non-emergency child care programs until April 6, and the Department of Early Education and Care (EEC) established a process to approve </a:t>
            </a:r>
            <a:r>
              <a:rPr lang="en-US" sz="2400" b="1" i="0" u="none" strike="noStrike" dirty="0">
                <a:solidFill>
                  <a:srgbClr val="14558F"/>
                </a:solidFill>
                <a:effectLst/>
                <a:latin typeface="Texta"/>
                <a:hlinkClick r:id="rId5">
                  <a:extLst>
                    <a:ext uri="{A12FA001-AC4F-418D-AE19-62706E023703}">
                      <ahyp:hlinkClr xmlns:ahyp="http://schemas.microsoft.com/office/drawing/2018/hyperlinkcolor" val="tx"/>
                    </a:ext>
                  </a:extLst>
                </a:hlinkClick>
              </a:rPr>
              <a:t>Exempt Emergency Child Care Programs</a:t>
            </a:r>
            <a:r>
              <a:rPr lang="en-US" sz="2400" b="1" i="0" dirty="0">
                <a:solidFill>
                  <a:srgbClr val="141414"/>
                </a:solidFill>
                <a:effectLst/>
                <a:latin typeface="Texta"/>
              </a:rPr>
              <a:t> </a:t>
            </a:r>
            <a:r>
              <a:rPr lang="en-US" sz="2400" b="0" i="0" dirty="0">
                <a:solidFill>
                  <a:srgbClr val="141414"/>
                </a:solidFill>
                <a:effectLst/>
                <a:latin typeface="Texta"/>
              </a:rPr>
              <a:t>to serve vulnerable children and families of first responders and essential workers.</a:t>
            </a:r>
          </a:p>
          <a:p>
            <a:pPr marL="461962" marR="0" lvl="0" indent="-34290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Char char="•"/>
              <a:tabLst/>
              <a:defRPr/>
            </a:pPr>
            <a:endParaRPr kumimoji="0" lang="en-US" sz="2400" b="0" i="0" u="none" strike="noStrike" kern="1200" cap="none" spc="0" normalizeH="0" baseline="0" noProof="0" dirty="0">
              <a:ln>
                <a:noFill/>
              </a:ln>
              <a:solidFill>
                <a:srgbClr val="141414"/>
              </a:solidFill>
              <a:effectLst/>
              <a:uLnTx/>
              <a:uFillTx/>
              <a:latin typeface="Texta"/>
              <a:ea typeface="+mn-ea"/>
              <a:cs typeface="+mn-cs"/>
            </a:endParaRPr>
          </a:p>
          <a:p>
            <a:pPr marL="119062" marR="0" lvl="0" indent="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None/>
              <a:tabLst/>
              <a:defRPr/>
            </a:pPr>
            <a:r>
              <a:rPr kumimoji="0" lang="en-US" sz="2400" b="0" i="0" u="none" strike="noStrike" kern="1200" cap="none" spc="0" normalizeH="0" baseline="0" noProof="0" dirty="0">
                <a:ln>
                  <a:noFill/>
                </a:ln>
                <a:solidFill>
                  <a:srgbClr val="141414"/>
                </a:solidFill>
                <a:effectLst/>
                <a:uLnTx/>
                <a:uFillTx/>
                <a:latin typeface="Texta"/>
                <a:ea typeface="+mn-ea"/>
                <a:cs typeface="+mn-cs"/>
              </a:rPr>
              <a:t>March 31 – extending orders until may 4</a:t>
            </a:r>
            <a:r>
              <a:rPr kumimoji="0" lang="en-US" sz="2400" b="0" i="0" u="none" strike="noStrike" kern="1200" cap="none" spc="0" normalizeH="0" baseline="30000" noProof="0" dirty="0">
                <a:ln>
                  <a:noFill/>
                </a:ln>
                <a:solidFill>
                  <a:srgbClr val="141414"/>
                </a:solidFill>
                <a:effectLst/>
                <a:uLnTx/>
                <a:uFillTx/>
                <a:latin typeface="Texta"/>
                <a:ea typeface="+mn-ea"/>
                <a:cs typeface="+mn-cs"/>
              </a:rPr>
              <a:t>th</a:t>
            </a:r>
            <a:r>
              <a:rPr kumimoji="0" lang="en-US" sz="2400" b="0" i="0" u="none" strike="noStrike" kern="1200" cap="none" spc="0" normalizeH="0" baseline="0" noProof="0" dirty="0">
                <a:ln>
                  <a:noFill/>
                </a:ln>
                <a:solidFill>
                  <a:srgbClr val="141414"/>
                </a:solidFill>
                <a:effectLst/>
                <a:uLnTx/>
                <a:uFillTx/>
                <a:latin typeface="Texta"/>
                <a:ea typeface="+mn-ea"/>
                <a:cs typeface="+mn-cs"/>
              </a:rPr>
              <a:t> </a:t>
            </a:r>
          </a:p>
          <a:p>
            <a:pPr marL="730250" marR="0" lvl="1" indent="-273050" algn="l" defTabSz="914400" rtl="0" eaLnBrk="1" fontAlgn="base" latinLnBrk="0" hangingPunct="1">
              <a:lnSpc>
                <a:spcPct val="100000"/>
              </a:lnSpc>
              <a:spcBef>
                <a:spcPts val="480"/>
              </a:spcBef>
              <a:spcAft>
                <a:spcPct val="0"/>
              </a:spcAft>
              <a:buClr>
                <a:srgbClr val="F37121"/>
              </a:buClr>
              <a:buSzPct val="90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Segoe UI"/>
                <a:ea typeface="+mn-ea"/>
                <a:cs typeface="+mn-cs"/>
              </a:rPr>
              <a:t>Non-essential businesses cessation of in-person operations. Additions for IHEs:</a:t>
            </a:r>
          </a:p>
          <a:p>
            <a:pPr marL="1187450" marR="0" lvl="2" indent="-273050" algn="l" defTabSz="914400" rtl="0" eaLnBrk="1" fontAlgn="base" latinLnBrk="0" hangingPunct="1">
              <a:lnSpc>
                <a:spcPct val="100000"/>
              </a:lnSpc>
              <a:spcBef>
                <a:spcPts val="480"/>
              </a:spcBef>
              <a:spcAft>
                <a:spcPct val="0"/>
              </a:spcAft>
              <a:buClr>
                <a:srgbClr val="F37121"/>
              </a:buClr>
              <a:buSzPct val="90000"/>
              <a:buFont typeface="Wingdings" pitchFamily="2" charset="2"/>
              <a:buChar char=""/>
              <a:tabLst/>
              <a:defRPr/>
            </a:pPr>
            <a:r>
              <a:rPr lang="en-US" sz="1200" b="0" i="0" dirty="0">
                <a:solidFill>
                  <a:srgbClr val="000000"/>
                </a:solidFill>
                <a:effectLst/>
                <a:latin typeface="inherit"/>
              </a:rPr>
              <a:t>Educators and staff supporting emergency childcare programs and residential schools for students with severe disabilities, and public and private K-12 schools, colleges, and universities for purposes of facilitating distance learning, provision of school meals and </a:t>
            </a:r>
            <a:r>
              <a:rPr lang="en-US" sz="1200" b="1" i="0" dirty="0">
                <a:solidFill>
                  <a:srgbClr val="000000"/>
                </a:solidFill>
                <a:effectLst/>
                <a:highlight>
                  <a:srgbClr val="FFFF00"/>
                </a:highlight>
                <a:latin typeface="inherit"/>
              </a:rPr>
              <a:t>other essential student support functions, and essential administrative functions necessary to maintain continuity of operations.</a:t>
            </a:r>
            <a:endParaRPr lang="en-US" sz="1400" b="1" i="0" dirty="0">
              <a:solidFill>
                <a:srgbClr val="000000"/>
              </a:solidFill>
              <a:effectLst/>
              <a:highlight>
                <a:srgbClr val="FFFF00"/>
              </a:highlight>
              <a:latin typeface="Calibri" panose="020F0502020204030204" pitchFamily="34" charset="0"/>
            </a:endParaRPr>
          </a:p>
          <a:p>
            <a:pPr marL="1187450" marR="0" lvl="2" indent="-273050" algn="l" defTabSz="914400" rtl="0" eaLnBrk="1" fontAlgn="base" latinLnBrk="0" hangingPunct="1">
              <a:lnSpc>
                <a:spcPct val="100000"/>
              </a:lnSpc>
              <a:spcBef>
                <a:spcPts val="480"/>
              </a:spcBef>
              <a:spcAft>
                <a:spcPct val="0"/>
              </a:spcAft>
              <a:buClr>
                <a:srgbClr val="F37121"/>
              </a:buClr>
              <a:buSzPct val="90000"/>
              <a:buFont typeface="Wingdings" pitchFamily="2" charset="2"/>
              <a:buChar char=""/>
              <a:tabLst/>
              <a:defRPr/>
            </a:pPr>
            <a:r>
              <a:rPr lang="en-US" sz="1200" b="1" i="0" dirty="0">
                <a:solidFill>
                  <a:srgbClr val="000000"/>
                </a:solidFill>
                <a:effectLst/>
                <a:highlight>
                  <a:srgbClr val="FFFF00"/>
                </a:highlight>
                <a:latin typeface="inherit"/>
              </a:rPr>
              <a:t>Scientific researchers in higher education completing in-process research to ensure health and safety and to prevent the loss of essential data</a:t>
            </a:r>
            <a:endParaRPr lang="en-US" sz="1400" b="1" i="0" dirty="0">
              <a:solidFill>
                <a:srgbClr val="000000"/>
              </a:solidFill>
              <a:effectLst/>
              <a:highlight>
                <a:srgbClr val="FFFF00"/>
              </a:highlight>
              <a:latin typeface="Calibri" panose="020F0502020204030204" pitchFamily="34" charset="0"/>
            </a:endParaRPr>
          </a:p>
          <a:p>
            <a:pPr marL="1187450" marR="0" lvl="2" indent="-273050" algn="l" defTabSz="914400" rtl="0" eaLnBrk="1" fontAlgn="base" latinLnBrk="0" hangingPunct="1">
              <a:lnSpc>
                <a:spcPct val="100000"/>
              </a:lnSpc>
              <a:spcBef>
                <a:spcPts val="480"/>
              </a:spcBef>
              <a:spcAft>
                <a:spcPct val="0"/>
              </a:spcAft>
              <a:buClr>
                <a:srgbClr val="F37121"/>
              </a:buClr>
              <a:buSzPct val="90000"/>
              <a:buFont typeface="Wingdings" pitchFamily="2" charset="2"/>
              <a:buChar char=""/>
              <a:tabLst/>
              <a:defRPr/>
            </a:pPr>
            <a:endParaRPr kumimoji="0" lang="en-US" sz="2000" b="0" i="0" u="none" strike="noStrike" kern="1200" cap="none" spc="0" normalizeH="0" baseline="0" noProof="0" dirty="0">
              <a:ln>
                <a:noFill/>
              </a:ln>
              <a:solidFill>
                <a:prstClr val="black"/>
              </a:solidFill>
              <a:effectLst/>
              <a:uLnTx/>
              <a:uFillTx/>
              <a:latin typeface="Segoe UI"/>
              <a:ea typeface="+mn-ea"/>
              <a:cs typeface="+mn-cs"/>
            </a:endParaRPr>
          </a:p>
          <a:p>
            <a:pPr marL="730250" marR="0" lvl="1" indent="-273050" algn="l" defTabSz="914400" rtl="0" eaLnBrk="1" fontAlgn="base" latinLnBrk="0" hangingPunct="1">
              <a:lnSpc>
                <a:spcPct val="100000"/>
              </a:lnSpc>
              <a:spcBef>
                <a:spcPts val="480"/>
              </a:spcBef>
              <a:spcAft>
                <a:spcPct val="0"/>
              </a:spcAft>
              <a:buClr>
                <a:srgbClr val="F37121"/>
              </a:buClr>
              <a:buSzPct val="90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Segoe UI"/>
                <a:ea typeface="+mn-ea"/>
                <a:cs typeface="+mn-cs"/>
              </a:rPr>
              <a:t>Gatherings limited to 10 people</a:t>
            </a:r>
          </a:p>
          <a:p>
            <a:pPr marL="730250" marR="0" lvl="1" indent="-273050" algn="l" defTabSz="914400" rtl="0" eaLnBrk="1" fontAlgn="base" latinLnBrk="0" hangingPunct="1">
              <a:lnSpc>
                <a:spcPct val="107000"/>
              </a:lnSpc>
              <a:spcBef>
                <a:spcPts val="480"/>
              </a:spcBef>
              <a:spcAft>
                <a:spcPct val="0"/>
              </a:spcAft>
              <a:buClr>
                <a:srgbClr val="F37121"/>
              </a:buClr>
              <a:buSzPct val="90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Segoe UI"/>
                <a:ea typeface="+mn-ea"/>
                <a:cs typeface="+mn-cs"/>
              </a:rPr>
              <a:t>Telework for Executive Branch employees</a:t>
            </a:r>
            <a:endParaRPr kumimoji="0" lang="en-US" sz="2000" b="0" i="0" u="none" strike="noStrike" kern="1200" cap="none" spc="0" normalizeH="0" baseline="0" noProof="0" dirty="0">
              <a:ln>
                <a:noFill/>
              </a:ln>
              <a:solidFill>
                <a:srgbClr val="FF0000"/>
              </a:solidFill>
              <a:effectLst/>
              <a:uLnTx/>
              <a:uFillTx/>
              <a:latin typeface="Segoe UI"/>
              <a:ea typeface="+mn-ea"/>
              <a:cs typeface="+mn-cs"/>
            </a:endParaRPr>
          </a:p>
          <a:p>
            <a:pPr marL="119062" marR="0" lvl="0" indent="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None/>
              <a:tabLst/>
              <a:defRPr/>
            </a:pPr>
            <a:endParaRPr kumimoji="0" lang="en-US" sz="2400" b="0" i="0" u="none" strike="noStrike" kern="1200" cap="none" spc="0" normalizeH="0" baseline="0" noProof="0" dirty="0">
              <a:ln>
                <a:noFill/>
              </a:ln>
              <a:solidFill>
                <a:srgbClr val="141414"/>
              </a:solidFill>
              <a:effectLst/>
              <a:uLnTx/>
              <a:uFillTx/>
              <a:latin typeface="Texta"/>
              <a:ea typeface="+mn-ea"/>
              <a:cs typeface="+mn-cs"/>
            </a:endParaRPr>
          </a:p>
          <a:p>
            <a:pPr marL="461962" marR="0" lvl="0" indent="-342900" algn="l" defTabSz="914400" rtl="0" eaLnBrk="1" fontAlgn="base" latinLnBrk="0" hangingPunct="1">
              <a:lnSpc>
                <a:spcPct val="100000"/>
              </a:lnSpc>
              <a:spcBef>
                <a:spcPts val="1200"/>
              </a:spcBef>
              <a:spcAft>
                <a:spcPct val="0"/>
              </a:spcAft>
              <a:buClr>
                <a:srgbClr val="CF0A2C"/>
              </a:buClr>
              <a:buSzPct val="80000"/>
              <a:buFont typeface="Arial" panose="020B0604020202020204" pitchFamily="34" charset="0"/>
              <a:buChar char="•"/>
              <a:tabLst/>
              <a:defRPr/>
            </a:pPr>
            <a:endParaRPr kumimoji="0" lang="en-US" sz="2200" b="0" i="0" u="none" strike="noStrike" kern="1200" cap="none" spc="0" normalizeH="0" baseline="0" noProof="0" dirty="0">
              <a:ln>
                <a:noFill/>
              </a:ln>
              <a:solidFill>
                <a:prstClr val="black"/>
              </a:solidFill>
              <a:effectLst/>
              <a:uLnTx/>
              <a:uFillTx/>
              <a:latin typeface="Segoe UI"/>
              <a:ea typeface="+mn-ea"/>
              <a:cs typeface="+mn-cs"/>
            </a:endParaRPr>
          </a:p>
          <a:p>
            <a:pPr marL="171450" indent="-171450">
              <a:buFont typeface="Arial" panose="020B0604020202020204" pitchFamily="34" charset="0"/>
              <a:buChar char="•"/>
            </a:pPr>
            <a:endParaRPr lang="en-US" sz="2400" b="0" i="0" dirty="0">
              <a:solidFill>
                <a:srgbClr val="141414"/>
              </a:solidFill>
              <a:effectLst/>
              <a:latin typeface="Texta"/>
            </a:endParaRPr>
          </a:p>
          <a:p>
            <a:pPr marL="0" indent="0">
              <a:buFont typeface="Arial" panose="020B0604020202020204" pitchFamily="34" charset="0"/>
              <a:buNone/>
            </a:pPr>
            <a:endParaRPr lang="en-US" sz="2400" b="0" i="0" dirty="0">
              <a:solidFill>
                <a:srgbClr val="141414"/>
              </a:solidFill>
              <a:effectLst/>
              <a:latin typeface="Texta"/>
            </a:endParaRPr>
          </a:p>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4</a:t>
            </a:fld>
            <a:endParaRPr lang="en-US"/>
          </a:p>
        </p:txBody>
      </p:sp>
    </p:spTree>
    <p:extLst>
      <p:ext uri="{BB962C8B-B14F-4D97-AF65-F5344CB8AC3E}">
        <p14:creationId xmlns:p14="http://schemas.microsoft.com/office/powerpoint/2010/main" val="4134671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r>
              <a:rPr lang="en-US" dirty="0"/>
              <a:t>***All figures as of 3.31.20; data pertains to SUs, CCs, UMASS – we do not have definitive data across the private IHEs </a:t>
            </a:r>
          </a:p>
          <a:p>
            <a:endParaRPr lang="en-US" dirty="0"/>
          </a:p>
          <a:p>
            <a:r>
              <a:rPr lang="en-US" u="sng" dirty="0"/>
              <a:t>Higher Education Background</a:t>
            </a:r>
          </a:p>
          <a:p>
            <a:pPr marL="171450" indent="-171450">
              <a:buFont typeface="Arial" panose="020B0604020202020204" pitchFamily="34" charset="0"/>
              <a:buChar char="•"/>
            </a:pPr>
            <a:r>
              <a:rPr lang="en-US" u="none" dirty="0"/>
              <a:t>At the beginning of the crisis, had some public IHEs on Spring Break</a:t>
            </a:r>
          </a:p>
          <a:p>
            <a:pPr marL="171450" indent="-171450">
              <a:buFont typeface="Arial" panose="020B0604020202020204" pitchFamily="34" charset="0"/>
              <a:buChar char="•"/>
            </a:pPr>
            <a:r>
              <a:rPr lang="en-US" u="none" dirty="0"/>
              <a:t>Several institutions briefly suspended face to face courses after spring break to transition to remote learning</a:t>
            </a:r>
          </a:p>
          <a:p>
            <a:pPr marL="171450" indent="-171450">
              <a:buFont typeface="Arial" panose="020B0604020202020204" pitchFamily="34" charset="0"/>
              <a:buChar char="•"/>
            </a:pPr>
            <a:r>
              <a:rPr lang="en-US" u="none" dirty="0"/>
              <a:t>Heard from the segments and students earlier in the meeting</a:t>
            </a:r>
          </a:p>
          <a:p>
            <a:endParaRPr lang="en-US" dirty="0"/>
          </a:p>
          <a:p>
            <a:r>
              <a:rPr lang="en-US" dirty="0"/>
              <a:t>Students on campus:</a:t>
            </a:r>
          </a:p>
          <a:p>
            <a:pPr marL="171450" indent="-171450">
              <a:buFont typeface="Arial" panose="020B0604020202020204" pitchFamily="34" charset="0"/>
              <a:buChar char="•"/>
            </a:pPr>
            <a:r>
              <a:rPr lang="en-US" dirty="0"/>
              <a:t>SU – -/+ 300 - total; BSU / Salem highest </a:t>
            </a:r>
            <a:endParaRPr lang="en-US" dirty="0">
              <a:cs typeface="Calibri"/>
            </a:endParaRPr>
          </a:p>
          <a:p>
            <a:pPr marL="171450" indent="-171450">
              <a:buFont typeface="Arial" panose="020B0604020202020204" pitchFamily="34" charset="0"/>
              <a:buChar char="•"/>
            </a:pPr>
            <a:r>
              <a:rPr lang="en-US" dirty="0"/>
              <a:t>UMASS: UMA 577; UMB 62; UML 326; UMD 120; </a:t>
            </a:r>
          </a:p>
          <a:p>
            <a:pPr marL="171450" indent="-171450">
              <a:buFont typeface="Arial" panose="020B0604020202020204" pitchFamily="34" charset="0"/>
              <a:buChar char="•"/>
            </a:pPr>
            <a:r>
              <a:rPr lang="en-US" dirty="0"/>
              <a:t>CC – NA</a:t>
            </a:r>
            <a:endParaRPr lang="en-US" dirty="0">
              <a:cs typeface="Calibri"/>
            </a:endParaRPr>
          </a:p>
          <a:p>
            <a:pPr marL="171450" indent="-171450">
              <a:buFont typeface="Arial" panose="020B0604020202020204" pitchFamily="34" charset="0"/>
              <a:buChar char="•"/>
            </a:pPr>
            <a:r>
              <a:rPr lang="en-US" dirty="0"/>
              <a:t>Any student citing a hardship can apply to remain on campus; no issues reported with capacity or denials </a:t>
            </a:r>
          </a:p>
          <a:p>
            <a:pPr marL="171450" indent="-171450">
              <a:buFont typeface="Arial" panose="020B0604020202020204" pitchFamily="34" charset="0"/>
              <a:buChar char="•"/>
            </a:pPr>
            <a:r>
              <a:rPr lang="en-US" dirty="0"/>
              <a:t>Limited food services available (all adhere to grab-and-go or take out per Gov order)</a:t>
            </a:r>
          </a:p>
          <a:p>
            <a:pPr marL="171450" indent="-171450">
              <a:buFont typeface="Arial" panose="020B0604020202020204" pitchFamily="34" charset="0"/>
              <a:buChar char="•"/>
            </a:pPr>
            <a:r>
              <a:rPr lang="en-US" dirty="0"/>
              <a:t>Limited student support services available in-person on all campuses </a:t>
            </a:r>
          </a:p>
          <a:p>
            <a:pPr marL="171450" indent="-171450">
              <a:buFont typeface="Arial" panose="020B0604020202020204" pitchFamily="34" charset="0"/>
              <a:buChar char="•"/>
            </a:pPr>
            <a:r>
              <a:rPr lang="en-US" dirty="0"/>
              <a:t>Essential IHE: </a:t>
            </a:r>
            <a:r>
              <a:rPr kumimoji="0" lang="en-US" sz="2400" b="0" i="0" u="none" strike="noStrike" kern="1200" cap="none" spc="0" normalizeH="0" baseline="0" noProof="0" dirty="0">
                <a:ln>
                  <a:noFill/>
                </a:ln>
                <a:solidFill>
                  <a:srgbClr val="141414"/>
                </a:solidFill>
                <a:effectLst/>
                <a:uLnTx/>
                <a:uFillTx/>
                <a:latin typeface="Texta"/>
                <a:ea typeface="+mn-ea"/>
                <a:cs typeface="+mn-cs"/>
              </a:rPr>
              <a:t>Educators and staff for purposes of facilitating distance learning, provision of school meals and other essential student support functions, and essential administrative functions necessary to maintain continuity of operations. This may also include maintenance/essential services related to plant operations, security, etc.</a:t>
            </a:r>
            <a:r>
              <a:rPr lang="en-US" sz="2400" dirty="0">
                <a:solidFill>
                  <a:srgbClr val="141414"/>
                </a:solidFill>
                <a:latin typeface="Texta"/>
              </a:rPr>
              <a:t> </a:t>
            </a:r>
            <a:r>
              <a:rPr lang="en-US" dirty="0"/>
              <a:t>Scientific researchers in higher education completing in-process research to ensure health and safety and to prevent the loss of essential data</a:t>
            </a:r>
            <a:endParaRPr lang="en-US" b="0" i="0" u="none" strike="noStrike" kern="1200" cap="none" spc="0" normalizeH="0" baseline="0" noProof="0" dirty="0">
              <a:ln>
                <a:noFill/>
              </a:ln>
              <a:effectLst/>
              <a:uLnTx/>
              <a:uFillTx/>
              <a:cs typeface="Calibri"/>
            </a:endParaRPr>
          </a:p>
          <a:p>
            <a:pPr marL="171450" indent="-171450">
              <a:buFont typeface="Arial" panose="020B0604020202020204" pitchFamily="34" charset="0"/>
              <a:buChar char="•"/>
            </a:pPr>
            <a:r>
              <a:rPr kumimoji="0" lang="en-US" sz="2400" b="0" i="0" u="none" strike="noStrike" kern="1200" cap="none" spc="0" normalizeH="0" baseline="0" noProof="0" dirty="0">
                <a:ln>
                  <a:noFill/>
                </a:ln>
                <a:solidFill>
                  <a:srgbClr val="141414"/>
                </a:solidFill>
                <a:effectLst/>
                <a:uLnTx/>
                <a:uFillTx/>
                <a:latin typeface="Texta"/>
                <a:ea typeface="+mn-ea"/>
                <a:cs typeface="+mn-cs"/>
              </a:rPr>
              <a:t>Remote learning can include different modes/technology solutions, not just online learning. Challenge with: </a:t>
            </a:r>
            <a:r>
              <a:rPr lang="en-US" sz="2400" dirty="0">
                <a:solidFill>
                  <a:srgbClr val="000000"/>
                </a:solidFill>
                <a:effectLst/>
                <a:latin typeface="Calibri"/>
                <a:ea typeface="Calibri" panose="020F0502020204030204" pitchFamily="34" charset="0"/>
                <a:cs typeface="Calibri"/>
              </a:rPr>
              <a:t>studio-based, lab-based and experiential-based learning.</a:t>
            </a:r>
            <a:r>
              <a:rPr lang="en-US" sz="2400" dirty="0">
                <a:solidFill>
                  <a:srgbClr val="000000"/>
                </a:solidFill>
                <a:latin typeface="Calibri"/>
                <a:ea typeface="Calibri" panose="020F0502020204030204" pitchFamily="34" charset="0"/>
                <a:cs typeface="Calibri"/>
              </a:rPr>
              <a:t> </a:t>
            </a:r>
            <a:endParaRPr lang="en-US"/>
          </a:p>
          <a:p>
            <a:pPr marL="628650" lvl="1" indent="-171450">
              <a:buFont typeface="Arial" panose="020B0604020202020204" pitchFamily="34" charset="0"/>
              <a:buChar char="•"/>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Examples: MassArt moved all but 1 class to remote</a:t>
            </a:r>
          </a:p>
          <a:p>
            <a:pPr marL="0" indent="0">
              <a:buFont typeface="Arial" panose="020B0604020202020204" pitchFamily="34" charset="0"/>
              <a:buNone/>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5</a:t>
            </a:fld>
            <a:endParaRPr lang="en-US"/>
          </a:p>
        </p:txBody>
      </p:sp>
    </p:spTree>
    <p:extLst>
      <p:ext uri="{BB962C8B-B14F-4D97-AF65-F5344CB8AC3E}">
        <p14:creationId xmlns:p14="http://schemas.microsoft.com/office/powerpoint/2010/main" val="3893555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Daily calls;</a:t>
            </a:r>
          </a:p>
          <a:p>
            <a:pPr marL="171450" indent="-171450">
              <a:buFont typeface="Arial" panose="020B0604020202020204" pitchFamily="34" charset="0"/>
              <a:buChar char="•"/>
            </a:pPr>
            <a:r>
              <a:rPr lang="en-US" dirty="0"/>
              <a:t>Segment leads include SUs, CCs, UMASS, AICUM reps</a:t>
            </a:r>
          </a:p>
          <a:p>
            <a:pPr marL="171450" indent="-171450">
              <a:buFont typeface="Arial" panose="020B0604020202020204" pitchFamily="34" charset="0"/>
              <a:buChar char="•"/>
            </a:pPr>
            <a:r>
              <a:rPr lang="en-US" dirty="0"/>
              <a:t>EOE exec branch with EOE secretariat, DHE, DESE, EEC, Childrens Trust</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DPH/MEMA calls </a:t>
            </a:r>
          </a:p>
          <a:p>
            <a:pPr marL="171450" indent="-171450">
              <a:buFont typeface="Arial" panose="020B0604020202020204" pitchFamily="34" charset="0"/>
              <a:buChar char="•"/>
            </a:pPr>
            <a:r>
              <a:rPr lang="en-US" dirty="0"/>
              <a:t>include over 400 higher ed stakeholders – Public and private Presidents, CV POCs, CFOs, health center directors (provided by DPH), segment leads, Union reps, NECHE reps </a:t>
            </a:r>
            <a:endParaRPr lang="en-US" dirty="0">
              <a:cs typeface="Calibri"/>
            </a:endParaRPr>
          </a:p>
          <a:p>
            <a:pPr marL="171450" indent="-171450">
              <a:buFont typeface="Arial" panose="020B0604020202020204" pitchFamily="34" charset="0"/>
              <a:buChar char="•"/>
            </a:pPr>
            <a:r>
              <a:rPr lang="en-US" dirty="0"/>
              <a:t>MEMA/DPH provides comments and updates</a:t>
            </a:r>
          </a:p>
          <a:p>
            <a:pPr marL="171450" indent="-171450">
              <a:buFont typeface="Arial" panose="020B0604020202020204" pitchFamily="34" charset="0"/>
              <a:buChar char="•"/>
            </a:pPr>
            <a:r>
              <a:rPr lang="en-US" dirty="0"/>
              <a:t>Facilitated by EOE/DHE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6</a:t>
            </a:fld>
            <a:endParaRPr lang="en-US"/>
          </a:p>
        </p:txBody>
      </p:sp>
    </p:spTree>
    <p:extLst>
      <p:ext uri="{BB962C8B-B14F-4D97-AF65-F5344CB8AC3E}">
        <p14:creationId xmlns:p14="http://schemas.microsoft.com/office/powerpoint/2010/main" val="3855412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Public Health Guidance</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t>Provides immediate actions and scenario-based guidance, mostly pertaining to potential exposures and suggested actions </a:t>
            </a:r>
          </a:p>
          <a:p>
            <a:endParaRPr lang="en-US" dirty="0"/>
          </a:p>
          <a:p>
            <a:endParaRPr lang="en-US" dirty="0"/>
          </a:p>
          <a:p>
            <a:r>
              <a:rPr lang="en-US" dirty="0"/>
              <a:t>FAQs</a:t>
            </a:r>
          </a:p>
          <a:p>
            <a:pPr marL="171450" indent="-171450">
              <a:buFont typeface="Arial" panose="020B0604020202020204" pitchFamily="34" charset="0"/>
              <a:buChar char="•"/>
            </a:pPr>
            <a:r>
              <a:rPr lang="en-US" b="0" dirty="0"/>
              <a:t>Institutions submitted questions and DHE developed an FAQ</a:t>
            </a:r>
          </a:p>
          <a:p>
            <a:pPr marL="171450" indent="-171450">
              <a:buFont typeface="Arial" panose="020B0604020202020204" pitchFamily="34" charset="0"/>
              <a:buChar char="•"/>
            </a:pPr>
            <a:r>
              <a:rPr lang="en-US" b="0" dirty="0"/>
              <a:t>Plan is to update regularly as decisions are made at the state- and federal-level</a:t>
            </a:r>
          </a:p>
          <a:p>
            <a:pPr marL="171450" indent="-171450">
              <a:buFont typeface="Arial" panose="020B0604020202020204" pitchFamily="34" charset="0"/>
              <a:buChar char="•"/>
            </a:pPr>
            <a:endParaRPr lang="en-US" dirty="0">
              <a:cs typeface="Calibri"/>
            </a:endParaRPr>
          </a:p>
          <a:p>
            <a:pPr>
              <a:spcBef>
                <a:spcPts val="1200"/>
              </a:spcBef>
            </a:pPr>
            <a:r>
              <a:rPr lang="en-US" dirty="0"/>
              <a:t>DHE website provides COVID – 19 Information and Resources:</a:t>
            </a:r>
          </a:p>
          <a:p>
            <a:pPr marL="285750" indent="-285750">
              <a:spcBef>
                <a:spcPts val="1200"/>
              </a:spcBef>
              <a:buFont typeface="Arial"/>
              <a:buChar char="•"/>
            </a:pPr>
            <a:r>
              <a:rPr lang="en-US" dirty="0"/>
              <a:t>DPH/DHE guidance documents </a:t>
            </a:r>
            <a:endParaRPr lang="en-US" dirty="0">
              <a:cs typeface="Calibri"/>
            </a:endParaRPr>
          </a:p>
          <a:p>
            <a:pPr marL="285750" indent="-285750">
              <a:spcBef>
                <a:spcPts val="1200"/>
              </a:spcBef>
              <a:buFont typeface="Arial"/>
              <a:buChar char="•"/>
            </a:pPr>
            <a:r>
              <a:rPr lang="en-US" dirty="0"/>
              <a:t>State resource / information /guidance links</a:t>
            </a:r>
            <a:endParaRPr lang="en-US" dirty="0">
              <a:cs typeface="Calibri"/>
            </a:endParaRPr>
          </a:p>
          <a:p>
            <a:pPr marL="285750" indent="-285750">
              <a:spcBef>
                <a:spcPts val="1200"/>
              </a:spcBef>
              <a:buFont typeface="Arial"/>
              <a:buChar char="•"/>
            </a:pPr>
            <a:r>
              <a:rPr lang="en-US" dirty="0"/>
              <a:t>Federal resource links</a:t>
            </a:r>
            <a:endParaRPr lang="en-US" dirty="0">
              <a:cs typeface="Calibri"/>
            </a:endParaRPr>
          </a:p>
          <a:p>
            <a:pPr marL="285750" indent="-285750">
              <a:spcBef>
                <a:spcPts val="1200"/>
              </a:spcBef>
              <a:buFont typeface="Arial"/>
              <a:buChar char="•"/>
            </a:pPr>
            <a:r>
              <a:rPr lang="en-US" dirty="0"/>
              <a:t>Campus updates – links to each IHE COVID – 19 page </a:t>
            </a:r>
            <a:endParaRPr lang="en-US" dirty="0">
              <a:cs typeface="Calibri"/>
            </a:endParaRPr>
          </a:p>
          <a:p>
            <a:pPr marL="285750" indent="-285750">
              <a:spcBef>
                <a:spcPts val="1200"/>
              </a:spcBef>
              <a:buFont typeface="Arial"/>
              <a:buChar char="•"/>
            </a:pPr>
            <a:endParaRPr lang="en-US" dirty="0"/>
          </a:p>
          <a:p>
            <a:pPr>
              <a:spcBef>
                <a:spcPts val="1200"/>
              </a:spcBef>
            </a:pPr>
            <a:r>
              <a:rPr lang="en-US" dirty="0"/>
              <a:t>DHE COVID-19 Inbox for Public Inquiries</a:t>
            </a:r>
            <a:endParaRPr lang="en-US" dirty="0">
              <a:cs typeface="Calibri"/>
            </a:endParaRPr>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7</a:t>
            </a:fld>
            <a:endParaRPr lang="en-US"/>
          </a:p>
        </p:txBody>
      </p:sp>
    </p:spTree>
    <p:extLst>
      <p:ext uri="{BB962C8B-B14F-4D97-AF65-F5344CB8AC3E}">
        <p14:creationId xmlns:p14="http://schemas.microsoft.com/office/powerpoint/2010/main" val="1061194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Source: American Council on Education</a:t>
            </a:r>
            <a:br>
              <a:rPr lang="en-US" dirty="0">
                <a:cs typeface="+mn-lt"/>
              </a:rPr>
            </a:br>
            <a:br>
              <a:rPr lang="en-US" dirty="0">
                <a:cs typeface="+mn-lt"/>
              </a:rPr>
            </a:br>
            <a:r>
              <a:rPr lang="en-US" dirty="0">
                <a:cs typeface="Calibri"/>
              </a:rPr>
              <a:t>Allocations to IHEs are pending calculations by the US Department of Education which is also expected to issue guidance on allowable uses of funding.</a:t>
            </a:r>
            <a:br>
              <a:rPr lang="en-US" dirty="0">
                <a:cs typeface="+mn-lt"/>
              </a:rPr>
            </a:br>
            <a:r>
              <a:rPr lang="en-US" dirty="0">
                <a:cs typeface="Calibri"/>
              </a:rPr>
              <a:t>Title IV eligible IHEs in Massachusetts (both public and private) are estimated to receive </a:t>
            </a:r>
            <a:r>
              <a:rPr lang="en-US">
                <a:cs typeface="Calibri"/>
              </a:rPr>
              <a:t>somewhere</a:t>
            </a:r>
            <a:r>
              <a:rPr lang="en-US" dirty="0">
                <a:cs typeface="Calibri"/>
              </a:rPr>
              <a:t> between $200M-$300M. </a:t>
            </a:r>
            <a:br>
              <a:rPr lang="en-US" dirty="0">
                <a:cs typeface="+mn-lt"/>
              </a:rPr>
            </a:br>
            <a:r>
              <a:rPr lang="en-US" dirty="0">
                <a:cs typeface="Calibri"/>
              </a:rPr>
              <a:t>Governor will have approximately an additional $50M in discretionary funding to allocate for all Education, including Early Ed, K-12 and Higher Education.</a:t>
            </a:r>
          </a:p>
        </p:txBody>
      </p:sp>
      <p:sp>
        <p:nvSpPr>
          <p:cNvPr id="4" name="Slide Number Placeholder 3"/>
          <p:cNvSpPr>
            <a:spLocks noGrp="1"/>
          </p:cNvSpPr>
          <p:nvPr>
            <p:ph type="sldNum" sz="quarter" idx="5"/>
          </p:nvPr>
        </p:nvSpPr>
        <p:spPr/>
        <p:txBody>
          <a:bodyPr/>
          <a:lstStyle/>
          <a:p>
            <a:pPr>
              <a:defRPr/>
            </a:pPr>
            <a:fld id="{8C4DBFA0-E153-4FAE-87CE-1E856C41A756}" type="slidenum">
              <a:rPr lang="en-US"/>
              <a:pPr>
                <a:defRPr/>
              </a:pPr>
              <a:t>8</a:t>
            </a:fld>
            <a:endParaRPr lang="en-US"/>
          </a:p>
        </p:txBody>
      </p:sp>
    </p:spTree>
    <p:extLst>
      <p:ext uri="{BB962C8B-B14F-4D97-AF65-F5344CB8AC3E}">
        <p14:creationId xmlns:p14="http://schemas.microsoft.com/office/powerpoint/2010/main" val="2971442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11</a:t>
            </a:fld>
            <a:endParaRPr lang="en-US" dirty="0"/>
          </a:p>
        </p:txBody>
      </p:sp>
    </p:spTree>
    <p:extLst>
      <p:ext uri="{BB962C8B-B14F-4D97-AF65-F5344CB8AC3E}">
        <p14:creationId xmlns:p14="http://schemas.microsoft.com/office/powerpoint/2010/main" val="4043186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Today, Board will be asked to consider proposed implementation procedures relevant to revisions to a set of regulations entitled, </a:t>
            </a:r>
            <a:r>
              <a:rPr lang="en-US" i="1" u="sng" dirty="0"/>
              <a:t>Financial Assessment and Risk Monitoring of Institutions of Higher Education</a:t>
            </a:r>
            <a:r>
              <a:rPr lang="en-US" dirty="0"/>
              <a:t>.   These proposed regulations will govern the BHE/DHE annual financial screening and assessments of Massachusetts private institutions of higher ed (IHEs) for financial stability and risk of imminent closure.  </a:t>
            </a:r>
          </a:p>
          <a:p>
            <a:r>
              <a:rPr lang="en-US" dirty="0"/>
              <a:t> </a:t>
            </a:r>
          </a:p>
          <a:p>
            <a:r>
              <a:rPr lang="en-US" dirty="0"/>
              <a:t>As you may recall, at its January 10, 2020 meeting, the BHE voted to _____</a:t>
            </a:r>
          </a:p>
          <a:p>
            <a:endParaRPr lang="en-US" dirty="0"/>
          </a:p>
          <a:p>
            <a:r>
              <a:rPr lang="en-US" dirty="0"/>
              <a:t>First, Want to take a few minutes of your time to review, </a:t>
            </a:r>
            <a:r>
              <a:rPr lang="en-US" u="sng" dirty="0"/>
              <a:t>at a high level, </a:t>
            </a:r>
            <a:r>
              <a:rPr lang="en-US" dirty="0"/>
              <a:t>the Scope, purpose and content of the regulations we are implementing..</a:t>
            </a:r>
          </a:p>
          <a:p>
            <a:endParaRPr lang="en-US" dirty="0"/>
          </a:p>
          <a:p>
            <a:r>
              <a:rPr lang="en-US" dirty="0"/>
              <a:t>Then, will end by discussing next steps</a:t>
            </a:r>
          </a:p>
          <a:p>
            <a:endParaRPr lang="en-US" dirty="0"/>
          </a:p>
          <a:p>
            <a:pPr lvl="1"/>
            <a:endParaRPr lang="en-US" sz="1400" dirty="0"/>
          </a:p>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12</a:t>
            </a:fld>
            <a:endParaRPr lang="en-US" dirty="0"/>
          </a:p>
        </p:txBody>
      </p:sp>
    </p:spTree>
    <p:extLst>
      <p:ext uri="{BB962C8B-B14F-4D97-AF65-F5344CB8AC3E}">
        <p14:creationId xmlns:p14="http://schemas.microsoft.com/office/powerpoint/2010/main" val="1463378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look forward to moving this process expeditiously to the next stage of IMPLEMENTATION</a:t>
            </a:r>
          </a:p>
          <a:p>
            <a:endParaRPr lang="en-US" dirty="0"/>
          </a:p>
          <a:p>
            <a:r>
              <a:rPr lang="en-US" dirty="0"/>
              <a:t>To that end, what you have before you today is, in its broadest sense, an implementation plan which includes, a set of……..along with….</a:t>
            </a:r>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13</a:t>
            </a:fld>
            <a:endParaRPr lang="en-US" dirty="0"/>
          </a:p>
        </p:txBody>
      </p:sp>
    </p:spTree>
    <p:extLst>
      <p:ext uri="{BB962C8B-B14F-4D97-AF65-F5344CB8AC3E}">
        <p14:creationId xmlns:p14="http://schemas.microsoft.com/office/powerpoint/2010/main" val="37034263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a:t>Click to edit Master title style</a:t>
            </a:r>
            <a:endParaRPr lang="en-US" dirty="0"/>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n-lt"/>
                <a:ea typeface="+mn-ea"/>
                <a:cs typeface="+mn-cs"/>
              </a:defRPr>
            </a:lvl1pPr>
          </a:lstStyle>
          <a:p>
            <a:r>
              <a:rPr lang="en-US" dirty="0"/>
              <a:t>Meeting Name — Month DD, YYYY</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endParaRPr lang="en-US" dirty="0"/>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endParaRPr lang="en-US" dirty="0"/>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0" baseline="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dirty="0"/>
              <a:t>Meeting Name — Month DD, YYYY</a:t>
            </a:r>
          </a:p>
        </p:txBody>
      </p:sp>
      <p:sp>
        <p:nvSpPr>
          <p:cNvPr id="4" name="Picture Placeholder 3"/>
          <p:cNvSpPr>
            <a:spLocks noGrp="1"/>
          </p:cNvSpPr>
          <p:nvPr>
            <p:ph type="pic" sz="quarter" idx="10"/>
          </p:nvPr>
        </p:nvSpPr>
        <p:spPr>
          <a:xfrm>
            <a:off x="0" y="-91440"/>
            <a:ext cx="9144000" cy="6144768"/>
          </a:xfrm>
          <a:solidFill>
            <a:schemeClr val="bg2"/>
          </a:solidFill>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Tree>
    <p:extLst>
      <p:ext uri="{BB962C8B-B14F-4D97-AF65-F5344CB8AC3E}">
        <p14:creationId xmlns:p14="http://schemas.microsoft.com/office/powerpoint/2010/main" val="423402298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endParaRPr lang="en-US" dirty="0"/>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40" r:id="rId8"/>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Logotype Stacked w Seal Top.bmp">
            <a:extLst>
              <a:ext uri="{FF2B5EF4-FFF2-40B4-BE49-F238E27FC236}">
                <a16:creationId xmlns:a16="http://schemas.microsoft.com/office/drawing/2014/main" id="{9A04B02F-9E70-4FFD-B97A-AEE1C1E24B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01838" y="1447800"/>
            <a:ext cx="5008562" cy="380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Logotype Stacked w Seal Top.bmp">
            <a:extLst>
              <a:ext uri="{FF2B5EF4-FFF2-40B4-BE49-F238E27FC236}">
                <a16:creationId xmlns:a16="http://schemas.microsoft.com/office/drawing/2014/main" id="{9A04B02F-9E70-4FFD-B97A-AEE1C1E24B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01838" y="1447800"/>
            <a:ext cx="5008562" cy="380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US" sz="4000" dirty="0">
                <a:latin typeface="+mj-lt"/>
              </a:rPr>
              <a:t>Financial Assessment and Risk Monitoring - Implementation and NECHE MOU </a:t>
            </a:r>
            <a:br>
              <a:rPr lang="en-US" sz="4000" dirty="0">
                <a:latin typeface="+mj-lt"/>
              </a:rPr>
            </a:br>
            <a:endParaRPr lang="en-US" sz="4000" dirty="0">
              <a:latin typeface="+mj-lt"/>
            </a:endParaRPr>
          </a:p>
        </p:txBody>
      </p:sp>
      <p:sp>
        <p:nvSpPr>
          <p:cNvPr id="5" name="Text Placeholder 4"/>
          <p:cNvSpPr>
            <a:spLocks noGrp="1"/>
          </p:cNvSpPr>
          <p:nvPr>
            <p:ph type="body" sz="quarter" idx="10"/>
          </p:nvPr>
        </p:nvSpPr>
        <p:spPr/>
        <p:txBody>
          <a:bodyPr/>
          <a:lstStyle/>
          <a:p>
            <a:r>
              <a:rPr lang="en-US" dirty="0"/>
              <a:t>Board of Higher Education Meeting – April 8, 2020</a:t>
            </a:r>
          </a:p>
        </p:txBody>
      </p:sp>
    </p:spTree>
    <p:extLst>
      <p:ext uri="{BB962C8B-B14F-4D97-AF65-F5344CB8AC3E}">
        <p14:creationId xmlns:p14="http://schemas.microsoft.com/office/powerpoint/2010/main" val="4132109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9BF6CB-39A3-4F20-ACFC-10AB2310FAE0}"/>
              </a:ext>
            </a:extLst>
          </p:cNvPr>
          <p:cNvSpPr>
            <a:spLocks noGrp="1"/>
          </p:cNvSpPr>
          <p:nvPr>
            <p:ph idx="1"/>
          </p:nvPr>
        </p:nvSpPr>
        <p:spPr>
          <a:xfrm>
            <a:off x="762000" y="1447800"/>
            <a:ext cx="8153400" cy="5334000"/>
          </a:xfrm>
        </p:spPr>
        <p:txBody>
          <a:bodyPr/>
          <a:lstStyle/>
          <a:p>
            <a:pPr marL="460375" lvl="1" indent="-347663">
              <a:spcAft>
                <a:spcPts val="600"/>
              </a:spcAft>
              <a:buFont typeface="Wingdings" panose="05000000000000000000" pitchFamily="2" charset="2"/>
              <a:buChar char="ü"/>
            </a:pPr>
            <a:r>
              <a:rPr lang="en-US" sz="1800" b="1" dirty="0"/>
              <a:t> April 2018: </a:t>
            </a:r>
            <a:r>
              <a:rPr lang="en-US" sz="1800" dirty="0"/>
              <a:t>Mount Ida College announces abrupt closure</a:t>
            </a:r>
          </a:p>
          <a:p>
            <a:pPr marL="460375" lvl="1" indent="-347663">
              <a:spcAft>
                <a:spcPts val="600"/>
              </a:spcAft>
              <a:buFont typeface="Wingdings" panose="05000000000000000000" pitchFamily="2" charset="2"/>
              <a:buChar char="ü"/>
            </a:pPr>
            <a:r>
              <a:rPr lang="en-US" sz="1800" b="1" dirty="0"/>
              <a:t>June 2018-January 2019:</a:t>
            </a:r>
            <a:r>
              <a:rPr lang="en-US" sz="1800" dirty="0"/>
              <a:t> THESIS recommendations; BHE accepts report (BHE 19-04)</a:t>
            </a:r>
            <a:endParaRPr lang="en-US" sz="1800" b="1" dirty="0"/>
          </a:p>
          <a:p>
            <a:pPr marL="460375" lvl="1" indent="-347663">
              <a:spcAft>
                <a:spcPts val="600"/>
              </a:spcAft>
              <a:buFont typeface="Wingdings" panose="05000000000000000000" pitchFamily="2" charset="2"/>
              <a:buChar char="ü"/>
            </a:pPr>
            <a:r>
              <a:rPr lang="en-US" sz="1800" b="1" dirty="0"/>
              <a:t>January–June 2019: </a:t>
            </a:r>
            <a:r>
              <a:rPr lang="en-US" sz="1800" dirty="0"/>
              <a:t>Informal stakeholder vetting; regulation drafting</a:t>
            </a:r>
          </a:p>
          <a:p>
            <a:pPr marL="460375" lvl="1" indent="-347663">
              <a:spcAft>
                <a:spcPts val="600"/>
              </a:spcAft>
              <a:buFont typeface="Wingdings" panose="05000000000000000000" pitchFamily="2" charset="2"/>
              <a:buChar char="ü"/>
            </a:pPr>
            <a:r>
              <a:rPr lang="en-US" sz="1800" b="1" dirty="0"/>
              <a:t>June 18, 2019: </a:t>
            </a:r>
            <a:r>
              <a:rPr lang="en-US" sz="1800" dirty="0"/>
              <a:t>BHE votes to put draft regulations out for formal public comment (BHE 19-06)</a:t>
            </a:r>
          </a:p>
          <a:p>
            <a:pPr marL="460375" lvl="1" indent="-347663">
              <a:spcAft>
                <a:spcPts val="600"/>
              </a:spcAft>
              <a:buFont typeface="Wingdings" panose="05000000000000000000" pitchFamily="2" charset="2"/>
              <a:buChar char="ü"/>
            </a:pPr>
            <a:r>
              <a:rPr lang="en-US" sz="1800" b="1" dirty="0"/>
              <a:t>June–August 2019: </a:t>
            </a:r>
            <a:r>
              <a:rPr lang="en-US" sz="1800" dirty="0"/>
              <a:t>Public comment period; DHE staff revise regulations</a:t>
            </a:r>
          </a:p>
          <a:p>
            <a:pPr marL="460375" lvl="1" indent="-347663">
              <a:spcAft>
                <a:spcPts val="600"/>
              </a:spcAft>
              <a:buFont typeface="Wingdings" panose="05000000000000000000" pitchFamily="2" charset="2"/>
              <a:buChar char="ü"/>
            </a:pPr>
            <a:r>
              <a:rPr lang="en-US" sz="1800" b="1" dirty="0"/>
              <a:t>November 14, 2019: </a:t>
            </a:r>
            <a:r>
              <a:rPr lang="en-US" sz="1800" dirty="0"/>
              <a:t>Legislation enacted and signed</a:t>
            </a:r>
          </a:p>
          <a:p>
            <a:pPr marL="460375" lvl="1" indent="-347663">
              <a:spcAft>
                <a:spcPts val="600"/>
              </a:spcAft>
              <a:buFont typeface="Wingdings" panose="05000000000000000000" pitchFamily="2" charset="2"/>
              <a:buChar char="ü"/>
            </a:pPr>
            <a:r>
              <a:rPr lang="en-US" sz="1800" b="1" dirty="0"/>
              <a:t>November- December 2019</a:t>
            </a:r>
            <a:r>
              <a:rPr lang="en-US" sz="1800" dirty="0"/>
              <a:t>: DHE staff revise regulations </a:t>
            </a:r>
          </a:p>
          <a:p>
            <a:pPr marL="460375" lvl="1" indent="-347663">
              <a:spcAft>
                <a:spcPts val="600"/>
              </a:spcAft>
              <a:buFont typeface="Wingdings" panose="05000000000000000000" pitchFamily="2" charset="2"/>
              <a:buChar char="ü"/>
            </a:pPr>
            <a:r>
              <a:rPr lang="en-US" sz="1800" b="1" dirty="0"/>
              <a:t>January  10, 2020 BHE Meeting</a:t>
            </a:r>
            <a:r>
              <a:rPr lang="en-US" sz="1800" dirty="0"/>
              <a:t>: BHE Vote on final regulations (BHE 20-03); ongoing NECHE MOU negotiations</a:t>
            </a:r>
          </a:p>
          <a:p>
            <a:pPr marL="460375" lvl="1" indent="-347663">
              <a:spcAft>
                <a:spcPts val="600"/>
              </a:spcAft>
              <a:buFont typeface="Wingdings" panose="05000000000000000000" pitchFamily="2" charset="2"/>
              <a:buChar char="q"/>
            </a:pPr>
            <a:r>
              <a:rPr lang="en-US" sz="1800" b="1" dirty="0"/>
              <a:t>April 8, 2020: </a:t>
            </a:r>
            <a:r>
              <a:rPr lang="en-US" sz="1800" dirty="0"/>
              <a:t>BHE Vote related to implementation (MOU); immediate implementation</a:t>
            </a:r>
          </a:p>
          <a:p>
            <a:pPr marL="460375" lvl="1" indent="-347663">
              <a:spcAft>
                <a:spcPts val="600"/>
              </a:spcAft>
              <a:buFont typeface="Wingdings" panose="05000000000000000000" pitchFamily="2" charset="2"/>
              <a:buChar char="q"/>
            </a:pPr>
            <a:r>
              <a:rPr lang="en-US" sz="1800" b="1" dirty="0"/>
              <a:t>Summer-Fall 2020: </a:t>
            </a:r>
            <a:r>
              <a:rPr lang="en-US" sz="1800" dirty="0"/>
              <a:t>implementation and periodic updates to BHE</a:t>
            </a:r>
          </a:p>
          <a:p>
            <a:pPr marL="119062" indent="0">
              <a:buNone/>
            </a:pPr>
            <a:endParaRPr lang="en-US" dirty="0"/>
          </a:p>
        </p:txBody>
      </p:sp>
      <p:sp>
        <p:nvSpPr>
          <p:cNvPr id="3" name="Text Placeholder 2">
            <a:extLst>
              <a:ext uri="{FF2B5EF4-FFF2-40B4-BE49-F238E27FC236}">
                <a16:creationId xmlns:a16="http://schemas.microsoft.com/office/drawing/2014/main" id="{3B560814-609F-4DC2-9AFC-634B5E4AFC04}"/>
              </a:ext>
            </a:extLst>
          </p:cNvPr>
          <p:cNvSpPr>
            <a:spLocks noGrp="1"/>
          </p:cNvSpPr>
          <p:nvPr>
            <p:ph type="body" sz="quarter" idx="13"/>
          </p:nvPr>
        </p:nvSpPr>
        <p:spPr/>
        <p:txBody>
          <a:bodyPr/>
          <a:lstStyle/>
          <a:p>
            <a:r>
              <a:rPr lang="en-US" dirty="0"/>
              <a:t>Financial Assistance and Risk Monitoring (FARM) Implementation</a:t>
            </a:r>
          </a:p>
          <a:p>
            <a:endParaRPr lang="en-US" dirty="0"/>
          </a:p>
        </p:txBody>
      </p:sp>
      <p:sp>
        <p:nvSpPr>
          <p:cNvPr id="4" name="Title 3">
            <a:extLst>
              <a:ext uri="{FF2B5EF4-FFF2-40B4-BE49-F238E27FC236}">
                <a16:creationId xmlns:a16="http://schemas.microsoft.com/office/drawing/2014/main" id="{458E6D54-6416-4A0D-801F-4968685CDEDC}"/>
              </a:ext>
            </a:extLst>
          </p:cNvPr>
          <p:cNvSpPr>
            <a:spLocks noGrp="1"/>
          </p:cNvSpPr>
          <p:nvPr>
            <p:ph type="title"/>
          </p:nvPr>
        </p:nvSpPr>
        <p:spPr/>
        <p:txBody>
          <a:bodyPr/>
          <a:lstStyle/>
          <a:p>
            <a:r>
              <a:rPr lang="en-US" dirty="0"/>
              <a:t>Timeline Overview</a:t>
            </a:r>
          </a:p>
        </p:txBody>
      </p:sp>
      <p:sp>
        <p:nvSpPr>
          <p:cNvPr id="7" name="Arrow: Right 6">
            <a:extLst>
              <a:ext uri="{FF2B5EF4-FFF2-40B4-BE49-F238E27FC236}">
                <a16:creationId xmlns:a16="http://schemas.microsoft.com/office/drawing/2014/main" id="{0D530D0C-BCF3-42E6-89A0-2D76B86C723B}"/>
              </a:ext>
            </a:extLst>
          </p:cNvPr>
          <p:cNvSpPr/>
          <p:nvPr/>
        </p:nvSpPr>
        <p:spPr>
          <a:xfrm flipV="1">
            <a:off x="-76200" y="5791200"/>
            <a:ext cx="838200" cy="533400"/>
          </a:xfrm>
          <a:prstGeom prst="rightArrow">
            <a:avLst>
              <a:gd name="adj1" fmla="val 50000"/>
              <a:gd name="adj2" fmla="val 4697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1097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D2F27F-8980-44E3-B025-349FD312FFCB}"/>
              </a:ext>
            </a:extLst>
          </p:cNvPr>
          <p:cNvSpPr>
            <a:spLocks noGrp="1"/>
          </p:cNvSpPr>
          <p:nvPr>
            <p:ph idx="1"/>
          </p:nvPr>
        </p:nvSpPr>
        <p:spPr/>
        <p:txBody>
          <a:bodyPr/>
          <a:lstStyle/>
          <a:p>
            <a:pPr>
              <a:buClrTx/>
              <a:buFont typeface="Wingdings" panose="05000000000000000000" pitchFamily="2" charset="2"/>
              <a:buChar char="Ø"/>
            </a:pPr>
            <a:r>
              <a:rPr lang="en-US" sz="3000" b="1" dirty="0"/>
              <a:t>Implementation Procedures </a:t>
            </a:r>
          </a:p>
          <a:p>
            <a:pPr lvl="1">
              <a:buClrTx/>
              <a:buFont typeface="Arial" panose="020B0604020202020204" pitchFamily="34" charset="0"/>
              <a:buChar char="•"/>
            </a:pPr>
            <a:r>
              <a:rPr lang="en-US" dirty="0"/>
              <a:t>For information and comment</a:t>
            </a:r>
          </a:p>
          <a:p>
            <a:pPr marL="457200" lvl="1" indent="0">
              <a:buClrTx/>
              <a:buNone/>
            </a:pPr>
            <a:endParaRPr lang="en-US" dirty="0"/>
          </a:p>
          <a:p>
            <a:pPr>
              <a:buClrTx/>
              <a:buFont typeface="Wingdings" panose="05000000000000000000" pitchFamily="2" charset="2"/>
              <a:buChar char="Ø"/>
            </a:pPr>
            <a:r>
              <a:rPr lang="en-US" sz="3000" b="1" dirty="0"/>
              <a:t>Proposal to move forward with NECHE MOU (Vote)</a:t>
            </a:r>
          </a:p>
          <a:p>
            <a:pPr lvl="1">
              <a:buClrTx/>
              <a:buFont typeface="Arial" panose="020B0604020202020204" pitchFamily="34" charset="0"/>
              <a:buChar char="•"/>
            </a:pPr>
            <a:r>
              <a:rPr lang="en-US" dirty="0"/>
              <a:t>Set of guiding principles (essential terms)</a:t>
            </a:r>
          </a:p>
          <a:p>
            <a:pPr lvl="1">
              <a:buClrTx/>
              <a:buFont typeface="Arial" panose="020B0604020202020204" pitchFamily="34" charset="0"/>
              <a:buChar char="•"/>
            </a:pPr>
            <a:r>
              <a:rPr lang="en-US" dirty="0"/>
              <a:t>Delegated authority to Commissioner</a:t>
            </a:r>
          </a:p>
        </p:txBody>
      </p:sp>
      <p:sp>
        <p:nvSpPr>
          <p:cNvPr id="3" name="Text Placeholder 2">
            <a:extLst>
              <a:ext uri="{FF2B5EF4-FFF2-40B4-BE49-F238E27FC236}">
                <a16:creationId xmlns:a16="http://schemas.microsoft.com/office/drawing/2014/main" id="{28F781D5-2AAD-41C1-B937-FDFA734C6899}"/>
              </a:ext>
            </a:extLst>
          </p:cNvPr>
          <p:cNvSpPr>
            <a:spLocks noGrp="1"/>
          </p:cNvSpPr>
          <p:nvPr>
            <p:ph type="body" sz="quarter" idx="13"/>
          </p:nvPr>
        </p:nvSpPr>
        <p:spPr/>
        <p:txBody>
          <a:bodyPr/>
          <a:lstStyle/>
          <a:p>
            <a:r>
              <a:rPr lang="en-US" dirty="0"/>
              <a:t>Financial Assistance and Risk Monitoring (FARM)</a:t>
            </a:r>
          </a:p>
          <a:p>
            <a:endParaRPr lang="en-US" dirty="0"/>
          </a:p>
        </p:txBody>
      </p:sp>
      <p:sp>
        <p:nvSpPr>
          <p:cNvPr id="4" name="Title 3">
            <a:extLst>
              <a:ext uri="{FF2B5EF4-FFF2-40B4-BE49-F238E27FC236}">
                <a16:creationId xmlns:a16="http://schemas.microsoft.com/office/drawing/2014/main" id="{909ADAC6-18AE-4B04-8410-941ECEF25FA3}"/>
              </a:ext>
            </a:extLst>
          </p:cNvPr>
          <p:cNvSpPr>
            <a:spLocks noGrp="1"/>
          </p:cNvSpPr>
          <p:nvPr>
            <p:ph type="title"/>
          </p:nvPr>
        </p:nvSpPr>
        <p:spPr/>
        <p:txBody>
          <a:bodyPr/>
          <a:lstStyle/>
          <a:p>
            <a:r>
              <a:rPr lang="en-US" dirty="0"/>
              <a:t>BHE 20-09: Implementation Plan</a:t>
            </a:r>
          </a:p>
        </p:txBody>
      </p:sp>
    </p:spTree>
    <p:extLst>
      <p:ext uri="{BB962C8B-B14F-4D97-AF65-F5344CB8AC3E}">
        <p14:creationId xmlns:p14="http://schemas.microsoft.com/office/powerpoint/2010/main" val="1766352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6136BD-9B1A-42E4-8377-D739AFE0AB0D}"/>
              </a:ext>
            </a:extLst>
          </p:cNvPr>
          <p:cNvSpPr>
            <a:spLocks noGrp="1"/>
          </p:cNvSpPr>
          <p:nvPr>
            <p:ph idx="1"/>
          </p:nvPr>
        </p:nvSpPr>
        <p:spPr/>
        <p:txBody>
          <a:bodyPr/>
          <a:lstStyle/>
          <a:p>
            <a:pPr>
              <a:buClrTx/>
              <a:buFont typeface="Wingdings" panose="05000000000000000000" pitchFamily="2" charset="2"/>
              <a:buChar char="Ø"/>
            </a:pPr>
            <a:r>
              <a:rPr lang="en-US" sz="2200" b="1" dirty="0"/>
              <a:t>Scope: </a:t>
            </a:r>
            <a:r>
              <a:rPr lang="en-US" sz="2200" dirty="0"/>
              <a:t>All MA-based, private higher education institutions (IHEs) located in MA and authorized to grant degrees </a:t>
            </a:r>
          </a:p>
          <a:p>
            <a:pPr>
              <a:buClrTx/>
              <a:buFont typeface="Wingdings" panose="05000000000000000000" pitchFamily="2" charset="2"/>
              <a:buChar char="Ø"/>
            </a:pPr>
            <a:r>
              <a:rPr lang="en-US" sz="2200" b="1" dirty="0"/>
              <a:t>Purpose of Regulations:  </a:t>
            </a:r>
            <a:r>
              <a:rPr lang="en-US" sz="2200" dirty="0"/>
              <a:t>Establish standards and processes to permit BHE (acting through Commissioner/ DHE) to:</a:t>
            </a:r>
          </a:p>
          <a:p>
            <a:pPr lvl="1" hangingPunct="0">
              <a:buClrTx/>
              <a:buFont typeface="Arial" panose="020B0604020202020204" pitchFamily="34" charset="0"/>
              <a:buChar char="•"/>
            </a:pPr>
            <a:r>
              <a:rPr lang="en-US" sz="2000" u="sng" dirty="0">
                <a:effectLst>
                  <a:outerShdw blurRad="38100" dist="38100" dir="2700000" algn="tl">
                    <a:srgbClr val="000000">
                      <a:alpha val="43137"/>
                    </a:srgbClr>
                  </a:outerShdw>
                </a:effectLst>
              </a:rPr>
              <a:t>identify</a:t>
            </a:r>
            <a:r>
              <a:rPr lang="en-US" sz="2000" dirty="0"/>
              <a:t>, through annual screening, IHEs experiencing significant financial distress, placing them “at risk of imminent closure;”  </a:t>
            </a:r>
          </a:p>
          <a:p>
            <a:pPr lvl="1" hangingPunct="0">
              <a:buClrTx/>
              <a:buFont typeface="Arial" panose="020B0604020202020204" pitchFamily="34" charset="0"/>
              <a:buChar char="•"/>
            </a:pPr>
            <a:r>
              <a:rPr lang="en-US" sz="2000" u="sng" dirty="0">
                <a:effectLst>
                  <a:outerShdw blurRad="38100" dist="38100" dir="2700000" algn="tl">
                    <a:srgbClr val="000000">
                      <a:alpha val="43137"/>
                    </a:srgbClr>
                  </a:outerShdw>
                </a:effectLst>
              </a:rPr>
              <a:t>assess and monitor</a:t>
            </a:r>
            <a:r>
              <a:rPr lang="en-US" sz="2000" dirty="0"/>
              <a:t> identified IHEs while they either improve their financial condition or transition to closure; and </a:t>
            </a:r>
          </a:p>
          <a:p>
            <a:pPr lvl="1" hangingPunct="0">
              <a:buClrTx/>
              <a:buFont typeface="Arial" panose="020B0604020202020204" pitchFamily="34" charset="0"/>
              <a:buChar char="•"/>
            </a:pPr>
            <a:r>
              <a:rPr lang="en-US" sz="2000" dirty="0"/>
              <a:t>require </a:t>
            </a:r>
            <a:r>
              <a:rPr lang="en-US" sz="2000" u="sng" dirty="0">
                <a:effectLst>
                  <a:outerShdw blurRad="38100" dist="38100" dir="2700000" algn="tl">
                    <a:srgbClr val="000000">
                      <a:alpha val="43137"/>
                    </a:srgbClr>
                  </a:outerShdw>
                </a:effectLst>
              </a:rPr>
              <a:t>risk mitigation plans</a:t>
            </a:r>
            <a:r>
              <a:rPr lang="en-US" sz="2000" dirty="0"/>
              <a:t>, </a:t>
            </a:r>
            <a:r>
              <a:rPr lang="en-US" sz="2000" u="sng" dirty="0">
                <a:effectLst>
                  <a:outerShdw blurRad="38100" dist="38100" dir="2700000" algn="tl">
                    <a:srgbClr val="000000">
                      <a:alpha val="43137"/>
                    </a:srgbClr>
                  </a:outerShdw>
                </a:effectLst>
              </a:rPr>
              <a:t>contingency closure planning </a:t>
            </a:r>
            <a:r>
              <a:rPr lang="en-US" sz="2000" dirty="0"/>
              <a:t>and timely public </a:t>
            </a:r>
            <a:r>
              <a:rPr lang="en-US" sz="2000" u="sng" dirty="0">
                <a:effectLst>
                  <a:outerShdw blurRad="38100" dist="38100" dir="2700000" algn="tl">
                    <a:srgbClr val="000000">
                      <a:alpha val="43137"/>
                    </a:srgbClr>
                  </a:outerShdw>
                </a:effectLst>
              </a:rPr>
              <a:t>notification</a:t>
            </a:r>
            <a:r>
              <a:rPr lang="en-US" sz="2000" dirty="0"/>
              <a:t> in the event of imminent closure.</a:t>
            </a:r>
          </a:p>
        </p:txBody>
      </p:sp>
      <p:sp>
        <p:nvSpPr>
          <p:cNvPr id="3" name="Text Placeholder 2">
            <a:extLst>
              <a:ext uri="{FF2B5EF4-FFF2-40B4-BE49-F238E27FC236}">
                <a16:creationId xmlns:a16="http://schemas.microsoft.com/office/drawing/2014/main" id="{2A815648-FAD6-40A6-ABC3-31E1FDC75DB2}"/>
              </a:ext>
            </a:extLst>
          </p:cNvPr>
          <p:cNvSpPr>
            <a:spLocks noGrp="1"/>
          </p:cNvSpPr>
          <p:nvPr>
            <p:ph type="body" sz="quarter" idx="13"/>
          </p:nvPr>
        </p:nvSpPr>
        <p:spPr/>
        <p:txBody>
          <a:bodyPr/>
          <a:lstStyle/>
          <a:p>
            <a:r>
              <a:rPr lang="en-US" dirty="0"/>
              <a:t>Financial Assistance and Risk Monitoring (FARM)</a:t>
            </a:r>
          </a:p>
          <a:p>
            <a:endParaRPr lang="en-US" dirty="0"/>
          </a:p>
        </p:txBody>
      </p:sp>
      <p:sp>
        <p:nvSpPr>
          <p:cNvPr id="4" name="Title 3">
            <a:extLst>
              <a:ext uri="{FF2B5EF4-FFF2-40B4-BE49-F238E27FC236}">
                <a16:creationId xmlns:a16="http://schemas.microsoft.com/office/drawing/2014/main" id="{D767DD49-EE9F-4FBB-8CB5-97658B283707}"/>
              </a:ext>
            </a:extLst>
          </p:cNvPr>
          <p:cNvSpPr>
            <a:spLocks noGrp="1"/>
          </p:cNvSpPr>
          <p:nvPr>
            <p:ph type="title"/>
          </p:nvPr>
        </p:nvSpPr>
        <p:spPr>
          <a:xfrm>
            <a:off x="381000" y="762000"/>
            <a:ext cx="8382000" cy="609600"/>
          </a:xfrm>
        </p:spPr>
        <p:txBody>
          <a:bodyPr/>
          <a:lstStyle/>
          <a:p>
            <a:r>
              <a:rPr lang="en-US" dirty="0"/>
              <a:t>FARM Regs: Scope and Purpose</a:t>
            </a:r>
          </a:p>
        </p:txBody>
      </p:sp>
    </p:spTree>
    <p:extLst>
      <p:ext uri="{BB962C8B-B14F-4D97-AF65-F5344CB8AC3E}">
        <p14:creationId xmlns:p14="http://schemas.microsoft.com/office/powerpoint/2010/main" val="2291939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F53556-6950-411B-97BF-1FE3EE85D076}"/>
              </a:ext>
            </a:extLst>
          </p:cNvPr>
          <p:cNvSpPr>
            <a:spLocks noGrp="1"/>
          </p:cNvSpPr>
          <p:nvPr>
            <p:ph idx="1"/>
          </p:nvPr>
        </p:nvSpPr>
        <p:spPr>
          <a:xfrm>
            <a:off x="381000" y="1752600"/>
            <a:ext cx="8382000" cy="4953000"/>
          </a:xfrm>
        </p:spPr>
        <p:txBody>
          <a:bodyPr/>
          <a:lstStyle/>
          <a:p>
            <a:pPr>
              <a:buClrTx/>
            </a:pPr>
            <a:r>
              <a:rPr lang="en-US" sz="2400" dirty="0"/>
              <a:t>Describes </a:t>
            </a:r>
            <a:r>
              <a:rPr lang="en-US" sz="2400" u="sng" dirty="0">
                <a:effectLst>
                  <a:outerShdw blurRad="38100" dist="38100" dir="2700000" algn="tl">
                    <a:srgbClr val="000000">
                      <a:alpha val="43137"/>
                    </a:srgbClr>
                  </a:outerShdw>
                </a:effectLst>
              </a:rPr>
              <a:t>methodology</a:t>
            </a:r>
            <a:r>
              <a:rPr lang="en-US" sz="2400" dirty="0"/>
              <a:t> used in DHE financial screenings</a:t>
            </a:r>
          </a:p>
          <a:p>
            <a:pPr>
              <a:buClrTx/>
            </a:pPr>
            <a:r>
              <a:rPr lang="en-US" sz="2400" u="sng" dirty="0">
                <a:effectLst>
                  <a:outerShdw blurRad="38100" dist="38100" dir="2700000" algn="tl">
                    <a:srgbClr val="000000">
                      <a:alpha val="43137"/>
                    </a:srgbClr>
                  </a:outerShdw>
                </a:effectLst>
              </a:rPr>
              <a:t>NECHE MOU</a:t>
            </a:r>
            <a:r>
              <a:rPr lang="en-US" sz="2400" dirty="0"/>
              <a:t>*- Incorporates into annual financial assessment process screenings conducted by NECHE, </a:t>
            </a:r>
            <a:r>
              <a:rPr lang="en-US" sz="2400" i="1" dirty="0"/>
              <a:t>pursuant to valid, current MOU</a:t>
            </a:r>
            <a:endParaRPr lang="en-US" sz="2400" dirty="0"/>
          </a:p>
          <a:p>
            <a:pPr>
              <a:buClrTx/>
            </a:pPr>
            <a:r>
              <a:rPr lang="en-US" sz="2400" dirty="0"/>
              <a:t>Provides </a:t>
            </a:r>
            <a:r>
              <a:rPr lang="en-US" sz="2400" u="sng" dirty="0">
                <a:effectLst>
                  <a:outerShdw blurRad="38100" dist="38100" dir="2700000" algn="tl">
                    <a:srgbClr val="000000">
                      <a:alpha val="43137"/>
                    </a:srgbClr>
                  </a:outerShdw>
                </a:effectLst>
              </a:rPr>
              <a:t>procedural guidance </a:t>
            </a:r>
            <a:r>
              <a:rPr lang="en-US" sz="2400" dirty="0"/>
              <a:t> to IHEs in development of:</a:t>
            </a:r>
          </a:p>
          <a:p>
            <a:pPr lvl="1">
              <a:buClrTx/>
            </a:pPr>
            <a:r>
              <a:rPr lang="en-US" sz="2200" dirty="0"/>
              <a:t>risk mitigation plans, </a:t>
            </a:r>
          </a:p>
          <a:p>
            <a:pPr lvl="1">
              <a:buClrTx/>
            </a:pPr>
            <a:r>
              <a:rPr lang="en-US" sz="2200" dirty="0"/>
              <a:t>public notices and</a:t>
            </a:r>
          </a:p>
          <a:p>
            <a:pPr lvl="1">
              <a:buClrTx/>
            </a:pPr>
            <a:r>
              <a:rPr lang="en-US" sz="2200" dirty="0"/>
              <a:t>contingency plans for closure </a:t>
            </a:r>
            <a:r>
              <a:rPr lang="en-US" sz="2000" dirty="0"/>
              <a:t> </a:t>
            </a:r>
          </a:p>
          <a:p>
            <a:pPr>
              <a:buClrTx/>
            </a:pPr>
            <a:r>
              <a:rPr lang="en-US" sz="2400" u="sng" dirty="0">
                <a:effectLst>
                  <a:outerShdw blurRad="38100" dist="38100" dir="2700000" algn="tl">
                    <a:srgbClr val="000000">
                      <a:alpha val="43137"/>
                    </a:srgbClr>
                  </a:outerShdw>
                </a:effectLst>
              </a:rPr>
              <a:t>Advisory committee</a:t>
            </a:r>
            <a:r>
              <a:rPr lang="en-US" sz="2400" dirty="0">
                <a:effectLst>
                  <a:outerShdw blurRad="38100" dist="38100" dir="2700000" algn="tl">
                    <a:srgbClr val="000000">
                      <a:alpha val="43137"/>
                    </a:srgbClr>
                  </a:outerShdw>
                </a:effectLst>
              </a:rPr>
              <a:t>- </a:t>
            </a:r>
            <a:r>
              <a:rPr lang="en-US" sz="2400" dirty="0"/>
              <a:t>describes composition and responsibilities (Standing Committee)</a:t>
            </a:r>
          </a:p>
          <a:p>
            <a:pPr marL="119062" indent="0">
              <a:buNone/>
            </a:pPr>
            <a:r>
              <a:rPr lang="en-US" sz="2400" dirty="0"/>
              <a:t> </a:t>
            </a:r>
          </a:p>
          <a:p>
            <a:endParaRPr lang="en-US" dirty="0"/>
          </a:p>
        </p:txBody>
      </p:sp>
      <p:sp>
        <p:nvSpPr>
          <p:cNvPr id="3" name="Text Placeholder 2">
            <a:extLst>
              <a:ext uri="{FF2B5EF4-FFF2-40B4-BE49-F238E27FC236}">
                <a16:creationId xmlns:a16="http://schemas.microsoft.com/office/drawing/2014/main" id="{BFD3D194-88DC-4B05-8FDF-6BACFEF70BBD}"/>
              </a:ext>
            </a:extLst>
          </p:cNvPr>
          <p:cNvSpPr>
            <a:spLocks noGrp="1"/>
          </p:cNvSpPr>
          <p:nvPr>
            <p:ph type="body" sz="quarter" idx="13"/>
          </p:nvPr>
        </p:nvSpPr>
        <p:spPr/>
        <p:txBody>
          <a:bodyPr/>
          <a:lstStyle/>
          <a:p>
            <a:endParaRPr lang="en-US" dirty="0"/>
          </a:p>
        </p:txBody>
      </p:sp>
      <p:sp>
        <p:nvSpPr>
          <p:cNvPr id="4" name="Title 3">
            <a:extLst>
              <a:ext uri="{FF2B5EF4-FFF2-40B4-BE49-F238E27FC236}">
                <a16:creationId xmlns:a16="http://schemas.microsoft.com/office/drawing/2014/main" id="{F805C485-A44A-4519-9E55-7648F6FB995C}"/>
              </a:ext>
            </a:extLst>
          </p:cNvPr>
          <p:cNvSpPr>
            <a:spLocks noGrp="1"/>
          </p:cNvSpPr>
          <p:nvPr>
            <p:ph type="title"/>
          </p:nvPr>
        </p:nvSpPr>
        <p:spPr/>
        <p:txBody>
          <a:bodyPr/>
          <a:lstStyle/>
          <a:p>
            <a:r>
              <a:rPr lang="en-US" dirty="0"/>
              <a:t>FARM Implementation Procedures</a:t>
            </a:r>
          </a:p>
        </p:txBody>
      </p:sp>
    </p:spTree>
    <p:extLst>
      <p:ext uri="{BB962C8B-B14F-4D97-AF65-F5344CB8AC3E}">
        <p14:creationId xmlns:p14="http://schemas.microsoft.com/office/powerpoint/2010/main" val="3742600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305067-F7CE-4F7E-A3BC-FAF81E5F132D}"/>
              </a:ext>
            </a:extLst>
          </p:cNvPr>
          <p:cNvSpPr>
            <a:spLocks noGrp="1"/>
          </p:cNvSpPr>
          <p:nvPr>
            <p:ph idx="1"/>
          </p:nvPr>
        </p:nvSpPr>
        <p:spPr>
          <a:xfrm>
            <a:off x="381000" y="1447800"/>
            <a:ext cx="8382000" cy="5257800"/>
          </a:xfrm>
        </p:spPr>
        <p:txBody>
          <a:bodyPr/>
          <a:lstStyle/>
          <a:p>
            <a:pPr>
              <a:buClrTx/>
              <a:buFont typeface="Wingdings" panose="05000000000000000000" pitchFamily="2" charset="2"/>
              <a:buChar char="Ø"/>
            </a:pPr>
            <a:r>
              <a:rPr lang="en-US" sz="1900" dirty="0"/>
              <a:t>New law* requires BHE to </a:t>
            </a:r>
            <a:r>
              <a:rPr lang="en-US" sz="1900" u="sng" dirty="0">
                <a:effectLst>
                  <a:outerShdw blurRad="38100" dist="38100" dir="2700000" algn="tl">
                    <a:srgbClr val="000000">
                      <a:alpha val="43137"/>
                    </a:srgbClr>
                  </a:outerShdw>
                </a:effectLst>
              </a:rPr>
              <a:t>establish process to annually assess </a:t>
            </a:r>
            <a:r>
              <a:rPr lang="en-US" sz="1900" dirty="0"/>
              <a:t>each IHE’s financial information for “at risk of imminent closure” determination:</a:t>
            </a:r>
          </a:p>
          <a:p>
            <a:pPr lvl="1">
              <a:buClrTx/>
            </a:pPr>
            <a:r>
              <a:rPr lang="en-US" sz="1600" dirty="0"/>
              <a:t>such assessments may be based on financial screenings conducted by an accrediting agency (NECHE), pursuant to an MOU.</a:t>
            </a:r>
          </a:p>
          <a:p>
            <a:pPr>
              <a:buClrTx/>
              <a:buFont typeface="Wingdings" panose="05000000000000000000" pitchFamily="2" charset="2"/>
              <a:buChar char="Ø"/>
            </a:pPr>
            <a:r>
              <a:rPr lang="en-US" sz="1900" u="sng" dirty="0">
                <a:effectLst>
                  <a:outerShdw blurRad="38100" dist="38100" dir="2700000" algn="tl">
                    <a:srgbClr val="000000">
                      <a:alpha val="43137"/>
                    </a:srgbClr>
                  </a:outerShdw>
                </a:effectLst>
              </a:rPr>
              <a:t>Mutual value in aligning </a:t>
            </a:r>
            <a:r>
              <a:rPr lang="en-US" sz="1900" dirty="0"/>
              <a:t>BHE and NECHE financial assessment processes:</a:t>
            </a:r>
          </a:p>
          <a:p>
            <a:pPr lvl="1">
              <a:buClrTx/>
            </a:pPr>
            <a:r>
              <a:rPr lang="en-US" sz="1600" dirty="0"/>
              <a:t>Increasing efficiencies</a:t>
            </a:r>
          </a:p>
          <a:p>
            <a:pPr lvl="1">
              <a:buClrTx/>
            </a:pPr>
            <a:r>
              <a:rPr lang="en-US" sz="1600" dirty="0"/>
              <a:t>Reducing administrative burdens on IHEs</a:t>
            </a:r>
          </a:p>
          <a:p>
            <a:pPr lvl="1">
              <a:buClrTx/>
            </a:pPr>
            <a:r>
              <a:rPr lang="en-US" sz="1600" dirty="0"/>
              <a:t>Eliminating inconsistent findings</a:t>
            </a:r>
          </a:p>
          <a:p>
            <a:pPr lvl="1">
              <a:buClrTx/>
            </a:pPr>
            <a:r>
              <a:rPr lang="en-US" sz="1600" dirty="0"/>
              <a:t>Sharing information/expertise</a:t>
            </a:r>
          </a:p>
          <a:p>
            <a:pPr>
              <a:buClrTx/>
              <a:buFont typeface="Wingdings" panose="05000000000000000000" pitchFamily="2" charset="2"/>
              <a:buChar char="Ø"/>
            </a:pPr>
            <a:r>
              <a:rPr lang="en-US" sz="1900" dirty="0"/>
              <a:t>Commissioner has reached agreement on </a:t>
            </a:r>
            <a:r>
              <a:rPr lang="en-US" sz="1900" u="sng" dirty="0">
                <a:effectLst>
                  <a:outerShdw blurRad="38100" dist="38100" dir="2700000" algn="tl">
                    <a:srgbClr val="000000">
                      <a:alpha val="43137"/>
                    </a:srgbClr>
                  </a:outerShdw>
                </a:effectLst>
              </a:rPr>
              <a:t>essential NECHE MOU terms</a:t>
            </a:r>
            <a:r>
              <a:rPr lang="en-US" sz="1900" dirty="0"/>
              <a:t>:</a:t>
            </a:r>
          </a:p>
          <a:p>
            <a:pPr lvl="1">
              <a:buClrTx/>
            </a:pPr>
            <a:r>
              <a:rPr lang="en-US" sz="1600" dirty="0"/>
              <a:t>NECHE would conduct the initial annual screenings; </a:t>
            </a:r>
          </a:p>
          <a:p>
            <a:pPr lvl="1">
              <a:buClrTx/>
            </a:pPr>
            <a:r>
              <a:rPr lang="en-US" sz="1600" dirty="0"/>
              <a:t>NECHE would share with DHE staff </a:t>
            </a:r>
            <a:r>
              <a:rPr lang="en-US" sz="1600" u="sng" dirty="0"/>
              <a:t>all</a:t>
            </a:r>
            <a:r>
              <a:rPr lang="en-US" sz="1600" dirty="0"/>
              <a:t> IHEs that screened-in under the NECHE methodology; and </a:t>
            </a:r>
          </a:p>
          <a:p>
            <a:pPr lvl="1">
              <a:buClrTx/>
            </a:pPr>
            <a:r>
              <a:rPr lang="en-US" sz="1600" dirty="0"/>
              <a:t>DHE would engage with IHEs screened-in to further assess each IHE’s financial status and identify IHEs that may be “at risk of imminent closure.” </a:t>
            </a:r>
          </a:p>
          <a:p>
            <a:pPr marL="119062" indent="0">
              <a:buClrTx/>
              <a:buNone/>
            </a:pPr>
            <a:r>
              <a:rPr lang="en-US" sz="1000" i="1" dirty="0"/>
              <a:t>* An Act to Support Financial Stability in Higher Education</a:t>
            </a:r>
            <a:r>
              <a:rPr lang="en-US" sz="1000" dirty="0"/>
              <a:t>, St. 2019 c.113,</a:t>
            </a:r>
          </a:p>
          <a:p>
            <a:pPr>
              <a:buClrTx/>
            </a:pPr>
            <a:endParaRPr lang="en-US" sz="1800" dirty="0"/>
          </a:p>
        </p:txBody>
      </p:sp>
      <p:sp>
        <p:nvSpPr>
          <p:cNvPr id="3" name="Text Placeholder 2">
            <a:extLst>
              <a:ext uri="{FF2B5EF4-FFF2-40B4-BE49-F238E27FC236}">
                <a16:creationId xmlns:a16="http://schemas.microsoft.com/office/drawing/2014/main" id="{B9F4E733-40A2-4EC5-A082-CE561F62E240}"/>
              </a:ext>
            </a:extLst>
          </p:cNvPr>
          <p:cNvSpPr>
            <a:spLocks noGrp="1"/>
          </p:cNvSpPr>
          <p:nvPr>
            <p:ph type="body" sz="quarter" idx="13"/>
          </p:nvPr>
        </p:nvSpPr>
        <p:spPr/>
        <p:txBody>
          <a:bodyPr/>
          <a:lstStyle/>
          <a:p>
            <a:endParaRPr lang="en-US" dirty="0"/>
          </a:p>
        </p:txBody>
      </p:sp>
      <p:sp>
        <p:nvSpPr>
          <p:cNvPr id="4" name="Title 3">
            <a:extLst>
              <a:ext uri="{FF2B5EF4-FFF2-40B4-BE49-F238E27FC236}">
                <a16:creationId xmlns:a16="http://schemas.microsoft.com/office/drawing/2014/main" id="{F6B79A0C-C4EC-4CE2-A47C-90DD1A17628B}"/>
              </a:ext>
            </a:extLst>
          </p:cNvPr>
          <p:cNvSpPr>
            <a:spLocks noGrp="1"/>
          </p:cNvSpPr>
          <p:nvPr>
            <p:ph type="title"/>
          </p:nvPr>
        </p:nvSpPr>
        <p:spPr>
          <a:xfrm>
            <a:off x="381000" y="533400"/>
            <a:ext cx="8382000" cy="838200"/>
          </a:xfrm>
        </p:spPr>
        <p:txBody>
          <a:bodyPr/>
          <a:lstStyle/>
          <a:p>
            <a:r>
              <a:rPr lang="en-US" dirty="0"/>
              <a:t>NECHE MOU- Context</a:t>
            </a:r>
          </a:p>
        </p:txBody>
      </p:sp>
    </p:spTree>
    <p:extLst>
      <p:ext uri="{BB962C8B-B14F-4D97-AF65-F5344CB8AC3E}">
        <p14:creationId xmlns:p14="http://schemas.microsoft.com/office/powerpoint/2010/main" val="2038047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57E78E-49FB-41B7-9120-118CA3A08578}"/>
              </a:ext>
            </a:extLst>
          </p:cNvPr>
          <p:cNvSpPr>
            <a:spLocks noGrp="1"/>
          </p:cNvSpPr>
          <p:nvPr>
            <p:ph idx="1"/>
          </p:nvPr>
        </p:nvSpPr>
        <p:spPr>
          <a:xfrm>
            <a:off x="381000" y="1600200"/>
            <a:ext cx="8382000" cy="5257800"/>
          </a:xfrm>
        </p:spPr>
        <p:txBody>
          <a:bodyPr/>
          <a:lstStyle/>
          <a:p>
            <a:pPr marL="119062" indent="0">
              <a:buClrTx/>
              <a:buNone/>
            </a:pPr>
            <a:r>
              <a:rPr lang="en-US" sz="2000" dirty="0"/>
              <a:t>Essential terms (guiding principles) of the MOU: </a:t>
            </a:r>
          </a:p>
          <a:p>
            <a:pPr>
              <a:buClrTx/>
            </a:pPr>
            <a:r>
              <a:rPr lang="en-US" sz="1800" dirty="0"/>
              <a:t>NECHE shall use a </a:t>
            </a:r>
            <a:r>
              <a:rPr lang="en-US" sz="1800" dirty="0">
                <a:effectLst>
                  <a:outerShdw blurRad="38100" dist="38100" dir="2700000" algn="tl">
                    <a:srgbClr val="000000">
                      <a:alpha val="43137"/>
                    </a:srgbClr>
                  </a:outerShdw>
                </a:effectLst>
              </a:rPr>
              <a:t>robust screening methodology with multiple metrics </a:t>
            </a:r>
            <a:r>
              <a:rPr lang="en-US" sz="1800" dirty="0"/>
              <a:t>to ensure that its screening results are based upon range of financial and non-financial indicators of an IHE’s financial capacity. </a:t>
            </a:r>
          </a:p>
          <a:p>
            <a:pPr>
              <a:buClrTx/>
            </a:pPr>
            <a:r>
              <a:rPr lang="en-US" sz="1800" dirty="0"/>
              <a:t>NECHE shall </a:t>
            </a:r>
            <a:r>
              <a:rPr lang="en-US" sz="1800" dirty="0">
                <a:effectLst>
                  <a:outerShdw blurRad="38100" dist="38100" dir="2700000" algn="tl">
                    <a:srgbClr val="000000">
                      <a:alpha val="43137"/>
                    </a:srgbClr>
                  </a:outerShdw>
                </a:effectLst>
              </a:rPr>
              <a:t>share that screening methodology </a:t>
            </a:r>
            <a:r>
              <a:rPr lang="en-US" sz="1800" dirty="0"/>
              <a:t>with DHE so DHE can validate NECHE screening process, methodology and outcomes. </a:t>
            </a:r>
          </a:p>
          <a:p>
            <a:pPr>
              <a:buClrTx/>
            </a:pPr>
            <a:r>
              <a:rPr lang="en-US" sz="1800" dirty="0">
                <a:effectLst>
                  <a:outerShdw blurRad="38100" dist="38100" dir="2700000" algn="tl">
                    <a:srgbClr val="000000">
                      <a:alpha val="43137"/>
                    </a:srgbClr>
                  </a:outerShdw>
                </a:effectLst>
              </a:rPr>
              <a:t>Content of data share</a:t>
            </a:r>
            <a:r>
              <a:rPr lang="en-US" sz="1800" dirty="0"/>
              <a:t>: For each IHE that screens in, NECHE shall share, no later than March of each year, the name of each IHE,  along with the screening methodology and results for each IHE. </a:t>
            </a:r>
          </a:p>
          <a:p>
            <a:pPr>
              <a:buClrTx/>
            </a:pPr>
            <a:r>
              <a:rPr lang="en-US" sz="1800" dirty="0">
                <a:effectLst>
                  <a:outerShdw blurRad="38100" dist="38100" dir="2700000" algn="tl">
                    <a:srgbClr val="000000">
                      <a:alpha val="43137"/>
                    </a:srgbClr>
                  </a:outerShdw>
                </a:effectLst>
              </a:rPr>
              <a:t>Compliance assurances</a:t>
            </a:r>
            <a:r>
              <a:rPr lang="en-US" sz="1800" dirty="0"/>
              <a:t>: NECHE shall annually certify by or before December of each year that NECHE has identified to DHE all IHEs which, based on NECHE’s screening methodology, may be “at risk of imminent closure.”</a:t>
            </a:r>
          </a:p>
          <a:p>
            <a:pPr>
              <a:buClrTx/>
            </a:pPr>
            <a:endParaRPr lang="en-US" sz="1800" dirty="0"/>
          </a:p>
          <a:p>
            <a:pPr>
              <a:buClrTx/>
              <a:buFont typeface="Wingdings" panose="05000000000000000000" pitchFamily="2" charset="2"/>
              <a:buChar char="Ø"/>
            </a:pPr>
            <a:r>
              <a:rPr lang="en-US" sz="1800" dirty="0"/>
              <a:t>Emphasis on importance of mutuality of </a:t>
            </a:r>
            <a:r>
              <a:rPr lang="en-US" sz="1800" dirty="0">
                <a:effectLst>
                  <a:outerShdw blurRad="38100" dist="38100" dir="2700000" algn="tl">
                    <a:srgbClr val="000000">
                      <a:alpha val="43137"/>
                    </a:srgbClr>
                  </a:outerShdw>
                </a:effectLst>
              </a:rPr>
              <a:t>information sharing </a:t>
            </a:r>
            <a:r>
              <a:rPr lang="en-US" sz="1800" dirty="0"/>
              <a:t>&amp; </a:t>
            </a:r>
            <a:r>
              <a:rPr lang="en-US" sz="1800" dirty="0">
                <a:effectLst>
                  <a:outerShdw blurRad="38100" dist="38100" dir="2700000" algn="tl">
                    <a:srgbClr val="000000">
                      <a:alpha val="43137"/>
                    </a:srgbClr>
                  </a:outerShdw>
                </a:effectLst>
              </a:rPr>
              <a:t>periodic review </a:t>
            </a:r>
            <a:r>
              <a:rPr lang="en-US" sz="1800" i="1" dirty="0"/>
              <a:t>(next slide) </a:t>
            </a:r>
          </a:p>
        </p:txBody>
      </p:sp>
      <p:sp>
        <p:nvSpPr>
          <p:cNvPr id="3" name="Text Placeholder 2">
            <a:extLst>
              <a:ext uri="{FF2B5EF4-FFF2-40B4-BE49-F238E27FC236}">
                <a16:creationId xmlns:a16="http://schemas.microsoft.com/office/drawing/2014/main" id="{C531FAE8-334B-49CC-892B-479AFAA2370B}"/>
              </a:ext>
            </a:extLst>
          </p:cNvPr>
          <p:cNvSpPr>
            <a:spLocks noGrp="1"/>
          </p:cNvSpPr>
          <p:nvPr>
            <p:ph type="body" sz="quarter" idx="13"/>
          </p:nvPr>
        </p:nvSpPr>
        <p:spPr/>
        <p:txBody>
          <a:bodyPr/>
          <a:lstStyle/>
          <a:p>
            <a:endParaRPr lang="en-US" dirty="0"/>
          </a:p>
        </p:txBody>
      </p:sp>
      <p:sp>
        <p:nvSpPr>
          <p:cNvPr id="4" name="Title 3">
            <a:extLst>
              <a:ext uri="{FF2B5EF4-FFF2-40B4-BE49-F238E27FC236}">
                <a16:creationId xmlns:a16="http://schemas.microsoft.com/office/drawing/2014/main" id="{1625C629-96F0-4DB4-A9D0-886710929519}"/>
              </a:ext>
            </a:extLst>
          </p:cNvPr>
          <p:cNvSpPr>
            <a:spLocks noGrp="1"/>
          </p:cNvSpPr>
          <p:nvPr>
            <p:ph type="title"/>
          </p:nvPr>
        </p:nvSpPr>
        <p:spPr/>
        <p:txBody>
          <a:bodyPr/>
          <a:lstStyle/>
          <a:p>
            <a:r>
              <a:rPr lang="en-US" dirty="0"/>
              <a:t>NECHE MOU- Essential Terms</a:t>
            </a:r>
          </a:p>
        </p:txBody>
      </p:sp>
    </p:spTree>
    <p:extLst>
      <p:ext uri="{BB962C8B-B14F-4D97-AF65-F5344CB8AC3E}">
        <p14:creationId xmlns:p14="http://schemas.microsoft.com/office/powerpoint/2010/main" val="3604492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CF1064-37B8-498A-8309-3C57CC9719E9}"/>
              </a:ext>
            </a:extLst>
          </p:cNvPr>
          <p:cNvSpPr>
            <a:spLocks noGrp="1"/>
          </p:cNvSpPr>
          <p:nvPr>
            <p:ph idx="1"/>
          </p:nvPr>
        </p:nvSpPr>
        <p:spPr>
          <a:xfrm>
            <a:off x="381000" y="1524000"/>
            <a:ext cx="8382000" cy="5181600"/>
          </a:xfrm>
        </p:spPr>
        <p:txBody>
          <a:bodyPr/>
          <a:lstStyle/>
          <a:p>
            <a:pPr>
              <a:buClrTx/>
            </a:pPr>
            <a:r>
              <a:rPr lang="en-US" sz="2000" dirty="0"/>
              <a:t>Both parties agree to </a:t>
            </a:r>
            <a:r>
              <a:rPr lang="en-US" sz="2000" dirty="0">
                <a:effectLst>
                  <a:outerShdw blurRad="38100" dist="38100" dir="2700000" algn="tl">
                    <a:srgbClr val="000000">
                      <a:alpha val="43137"/>
                    </a:srgbClr>
                  </a:outerShdw>
                </a:effectLst>
              </a:rPr>
              <a:t>share information and consult </a:t>
            </a:r>
            <a:r>
              <a:rPr lang="en-US" sz="2000" dirty="0"/>
              <a:t>with one another throughout the year on IHEs identified outside of annual financial screening process as financially fragile or at risk, and:</a:t>
            </a:r>
          </a:p>
          <a:p>
            <a:pPr marL="119062" indent="0">
              <a:buClrTx/>
              <a:buNone/>
            </a:pPr>
            <a:endParaRPr lang="en-US" sz="2000" i="1" dirty="0"/>
          </a:p>
          <a:p>
            <a:pPr lvl="1">
              <a:buClrTx/>
              <a:buFont typeface="Wingdings" panose="05000000000000000000" pitchFamily="2" charset="2"/>
              <a:buChar char="Ø"/>
            </a:pPr>
            <a:r>
              <a:rPr lang="en-US" sz="2000" i="1" dirty="0"/>
              <a:t>“In anticipation of the potential impact of the COVID-19 pandemic on institutional enrollment and resources, both parties understand the importance of construing this [information-sharing] provision liberally and engaging in </a:t>
            </a:r>
            <a:r>
              <a:rPr lang="en-US" sz="2000" i="1" u="sng" dirty="0">
                <a:effectLst>
                  <a:outerShdw blurRad="38100" dist="38100" dir="2700000" algn="tl">
                    <a:srgbClr val="000000">
                      <a:alpha val="43137"/>
                    </a:srgbClr>
                  </a:outerShdw>
                </a:effectLst>
              </a:rPr>
              <a:t>frequent, on-going and timely information-sharing throughout the year </a:t>
            </a:r>
            <a:r>
              <a:rPr lang="en-US" sz="2000" i="1" dirty="0"/>
              <a:t>regarding any facts or circumstances which come to the attention of either party and which call into question the financial health or stability of an institution</a:t>
            </a:r>
            <a:r>
              <a:rPr lang="en-US" sz="2000" dirty="0"/>
              <a:t>.”</a:t>
            </a:r>
          </a:p>
          <a:p>
            <a:pPr marL="457200" lvl="1" indent="0">
              <a:buClrTx/>
              <a:buNone/>
            </a:pPr>
            <a:endParaRPr lang="en-US" sz="2000" dirty="0"/>
          </a:p>
          <a:p>
            <a:pPr>
              <a:buClrTx/>
            </a:pPr>
            <a:r>
              <a:rPr lang="en-US" sz="2000" dirty="0"/>
              <a:t>NECHE and the DHE shall </a:t>
            </a:r>
            <a:r>
              <a:rPr lang="en-US" sz="2000" dirty="0">
                <a:effectLst>
                  <a:outerShdw blurRad="38100" dist="38100" dir="2700000" algn="tl">
                    <a:srgbClr val="000000">
                      <a:alpha val="43137"/>
                    </a:srgbClr>
                  </a:outerShdw>
                </a:effectLst>
              </a:rPr>
              <a:t>consult periodically </a:t>
            </a:r>
            <a:r>
              <a:rPr lang="en-US" sz="2000" dirty="0"/>
              <a:t>to review NECHE’s screening methodology and to generally </a:t>
            </a:r>
            <a:r>
              <a:rPr lang="en-US" sz="2000" dirty="0">
                <a:effectLst>
                  <a:outerShdw blurRad="38100" dist="38100" dir="2700000" algn="tl">
                    <a:srgbClr val="000000">
                      <a:alpha val="43137"/>
                    </a:srgbClr>
                  </a:outerShdw>
                </a:effectLst>
              </a:rPr>
              <a:t>assess the effectiveness </a:t>
            </a:r>
            <a:r>
              <a:rPr lang="en-US" sz="2000" dirty="0"/>
              <a:t>of the cooperative arrangement.  </a:t>
            </a:r>
          </a:p>
        </p:txBody>
      </p:sp>
      <p:sp>
        <p:nvSpPr>
          <p:cNvPr id="3" name="Text Placeholder 2">
            <a:extLst>
              <a:ext uri="{FF2B5EF4-FFF2-40B4-BE49-F238E27FC236}">
                <a16:creationId xmlns:a16="http://schemas.microsoft.com/office/drawing/2014/main" id="{2EF8A9D8-0E48-4E46-A7D5-239D36433EDB}"/>
              </a:ext>
            </a:extLst>
          </p:cNvPr>
          <p:cNvSpPr>
            <a:spLocks noGrp="1"/>
          </p:cNvSpPr>
          <p:nvPr>
            <p:ph type="body" sz="quarter" idx="13"/>
          </p:nvPr>
        </p:nvSpPr>
        <p:spPr/>
        <p:txBody>
          <a:bodyPr/>
          <a:lstStyle/>
          <a:p>
            <a:endParaRPr lang="en-US" dirty="0"/>
          </a:p>
        </p:txBody>
      </p:sp>
      <p:sp>
        <p:nvSpPr>
          <p:cNvPr id="4" name="Title 3">
            <a:extLst>
              <a:ext uri="{FF2B5EF4-FFF2-40B4-BE49-F238E27FC236}">
                <a16:creationId xmlns:a16="http://schemas.microsoft.com/office/drawing/2014/main" id="{38B87118-3DDA-4495-93E1-B36C54A08052}"/>
              </a:ext>
            </a:extLst>
          </p:cNvPr>
          <p:cNvSpPr>
            <a:spLocks noGrp="1"/>
          </p:cNvSpPr>
          <p:nvPr>
            <p:ph type="title"/>
          </p:nvPr>
        </p:nvSpPr>
        <p:spPr/>
        <p:txBody>
          <a:bodyPr/>
          <a:lstStyle/>
          <a:p>
            <a:r>
              <a:rPr lang="en-US" dirty="0"/>
              <a:t>NECHE MOU- Essential Terms </a:t>
            </a:r>
          </a:p>
        </p:txBody>
      </p:sp>
    </p:spTree>
    <p:extLst>
      <p:ext uri="{BB962C8B-B14F-4D97-AF65-F5344CB8AC3E}">
        <p14:creationId xmlns:p14="http://schemas.microsoft.com/office/powerpoint/2010/main" val="311208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382000" cy="5257800"/>
          </a:xfrm>
        </p:spPr>
        <p:txBody>
          <a:bodyPr/>
          <a:lstStyle/>
          <a:p>
            <a:pPr>
              <a:buClrTx/>
              <a:buFont typeface="Wingdings" panose="05000000000000000000" pitchFamily="2" charset="2"/>
              <a:buChar char="Ø"/>
            </a:pPr>
            <a:r>
              <a:rPr lang="en-US" sz="2200" b="1" dirty="0"/>
              <a:t>April 8, 2020</a:t>
            </a:r>
            <a:r>
              <a:rPr lang="en-US" sz="2200" dirty="0"/>
              <a:t> </a:t>
            </a:r>
          </a:p>
          <a:p>
            <a:pPr lvl="1">
              <a:buClrTx/>
            </a:pPr>
            <a:r>
              <a:rPr lang="en-US" sz="1800" dirty="0"/>
              <a:t>Finalize and execute MOU with NECHE for screening process</a:t>
            </a:r>
          </a:p>
          <a:p>
            <a:pPr lvl="1">
              <a:buClrTx/>
            </a:pPr>
            <a:r>
              <a:rPr lang="en-US" sz="1800" dirty="0"/>
              <a:t>Form Standing Advisory Committee</a:t>
            </a:r>
          </a:p>
          <a:p>
            <a:pPr lvl="1">
              <a:buClrTx/>
            </a:pPr>
            <a:r>
              <a:rPr lang="en-US" sz="1800" dirty="0"/>
              <a:t>Conduct initial screenings</a:t>
            </a:r>
          </a:p>
          <a:p>
            <a:pPr lvl="2">
              <a:buClrTx/>
            </a:pPr>
            <a:r>
              <a:rPr lang="en-US" sz="1400" dirty="0"/>
              <a:t>Receive information from NECHE re: NECHE accredited IHEs that have screened-in</a:t>
            </a:r>
          </a:p>
          <a:p>
            <a:pPr lvl="2">
              <a:buClrTx/>
            </a:pPr>
            <a:r>
              <a:rPr lang="en-US" sz="1400" dirty="0"/>
              <a:t>Conduct DHE screenings on non-NECHE accredited institutions</a:t>
            </a:r>
          </a:p>
          <a:p>
            <a:pPr lvl="1">
              <a:buClrTx/>
            </a:pPr>
            <a:r>
              <a:rPr lang="en-US" sz="1800" dirty="0"/>
              <a:t>Assess IHEs based on screening information</a:t>
            </a:r>
          </a:p>
          <a:p>
            <a:pPr lvl="1">
              <a:buClrTx/>
            </a:pPr>
            <a:r>
              <a:rPr lang="en-US" sz="1800" dirty="0"/>
              <a:t>Conduct outreach to identified IHE’s as outlined in Implementation Procedures, consistent with statute and regulations</a:t>
            </a:r>
          </a:p>
          <a:p>
            <a:pPr>
              <a:buClrTx/>
              <a:buFont typeface="Wingdings" panose="05000000000000000000" pitchFamily="2" charset="2"/>
              <a:buChar char="Ø"/>
            </a:pPr>
            <a:r>
              <a:rPr lang="en-US" sz="2200" b="1" dirty="0"/>
              <a:t>May 2020 (BHE meeting)- </a:t>
            </a:r>
            <a:r>
              <a:rPr lang="en-US" sz="2000" dirty="0"/>
              <a:t>Commissioner Update</a:t>
            </a:r>
          </a:p>
          <a:p>
            <a:pPr>
              <a:buClrTx/>
              <a:buFont typeface="Wingdings" panose="05000000000000000000" pitchFamily="2" charset="2"/>
              <a:buChar char="Ø"/>
            </a:pPr>
            <a:r>
              <a:rPr lang="en-US" sz="2200" b="1" dirty="0"/>
              <a:t>Summer- Fall 2020</a:t>
            </a:r>
          </a:p>
          <a:p>
            <a:pPr lvl="1">
              <a:buClrTx/>
            </a:pPr>
            <a:r>
              <a:rPr lang="en-US" sz="1800" dirty="0"/>
              <a:t>Active engagement with identified IHEs</a:t>
            </a:r>
          </a:p>
          <a:p>
            <a:pPr lvl="1">
              <a:buClrTx/>
            </a:pPr>
            <a:r>
              <a:rPr lang="en-US" sz="1800" dirty="0"/>
              <a:t>Active information-sharing to and from NECHE</a:t>
            </a:r>
          </a:p>
          <a:p>
            <a:pPr>
              <a:buClrTx/>
              <a:buFont typeface="Wingdings" panose="05000000000000000000" pitchFamily="2" charset="2"/>
              <a:buChar char="Ø"/>
            </a:pPr>
            <a:r>
              <a:rPr lang="en-US" sz="2200" b="1" dirty="0"/>
              <a:t>Academic Year 2020-2021- </a:t>
            </a:r>
            <a:r>
              <a:rPr lang="en-US" sz="2000" dirty="0"/>
              <a:t>Periodic updates to BHE</a:t>
            </a:r>
          </a:p>
        </p:txBody>
      </p:sp>
      <p:sp>
        <p:nvSpPr>
          <p:cNvPr id="5" name="Text Placeholder 4">
            <a:extLst>
              <a:ext uri="{FF2B5EF4-FFF2-40B4-BE49-F238E27FC236}">
                <a16:creationId xmlns:a16="http://schemas.microsoft.com/office/drawing/2014/main" id="{3E8DAEED-FF0F-4265-B031-2B6833BDCA8E}"/>
              </a:ext>
            </a:extLst>
          </p:cNvPr>
          <p:cNvSpPr>
            <a:spLocks noGrp="1"/>
          </p:cNvSpPr>
          <p:nvPr>
            <p:ph type="body" sz="quarter" idx="13"/>
          </p:nvPr>
        </p:nvSpPr>
        <p:spPr/>
        <p:txBody>
          <a:bodyPr/>
          <a:lstStyle/>
          <a:p>
            <a:r>
              <a:rPr lang="en-US" dirty="0"/>
              <a:t>Implementation Procedures for FARM work</a:t>
            </a:r>
          </a:p>
        </p:txBody>
      </p:sp>
      <p:sp>
        <p:nvSpPr>
          <p:cNvPr id="4" name="Title 3"/>
          <p:cNvSpPr>
            <a:spLocks noGrp="1"/>
          </p:cNvSpPr>
          <p:nvPr>
            <p:ph type="title"/>
          </p:nvPr>
        </p:nvSpPr>
        <p:spPr>
          <a:xfrm>
            <a:off x="381000" y="533400"/>
            <a:ext cx="8686800" cy="838200"/>
          </a:xfrm>
        </p:spPr>
        <p:txBody>
          <a:bodyPr/>
          <a:lstStyle/>
          <a:p>
            <a:r>
              <a:rPr lang="en-US" dirty="0"/>
              <a:t>FARM- Next Steps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b="1" dirty="0">
                <a:latin typeface="Segoe UI" panose="020B0502040204020203" pitchFamily="34" charset="0"/>
                <a:ea typeface="Segoe UI" panose="020B0502040204020203" pitchFamily="34" charset="0"/>
                <a:cs typeface="Segoe UI" panose="020B0502040204020203" pitchFamily="34" charset="0"/>
              </a:rPr>
              <a:t>COVID-19 Update </a:t>
            </a:r>
          </a:p>
        </p:txBody>
      </p:sp>
      <p:sp>
        <p:nvSpPr>
          <p:cNvPr id="5" name="Text Placeholder 4"/>
          <p:cNvSpPr>
            <a:spLocks noGrp="1"/>
          </p:cNvSpPr>
          <p:nvPr>
            <p:ph type="body" sz="quarter" idx="10"/>
          </p:nvPr>
        </p:nvSpPr>
        <p:spPr/>
        <p:txBody>
          <a:bodyPr/>
          <a:lstStyle/>
          <a:p>
            <a:r>
              <a:rPr lang="en-US" dirty="0">
                <a:solidFill>
                  <a:schemeClr val="bg1"/>
                </a:solidFill>
                <a:latin typeface="Segoe UI" panose="020B0502040204020203" pitchFamily="34" charset="0"/>
                <a:ea typeface="Segoe UI" panose="020B0502040204020203" pitchFamily="34" charset="0"/>
                <a:cs typeface="Segoe UI" panose="020B0502040204020203" pitchFamily="34" charset="0"/>
              </a:rPr>
              <a:t>Board of Higher </a:t>
            </a:r>
            <a:r>
              <a:rPr lang="en-US">
                <a:solidFill>
                  <a:schemeClr val="bg1"/>
                </a:solidFill>
                <a:latin typeface="Segoe UI" panose="020B0502040204020203" pitchFamily="34" charset="0"/>
                <a:ea typeface="Segoe UI" panose="020B0502040204020203" pitchFamily="34" charset="0"/>
                <a:cs typeface="Segoe UI" panose="020B0502040204020203" pitchFamily="34" charset="0"/>
              </a:rPr>
              <a:t>Education Meeting – April 8, </a:t>
            </a:r>
            <a:r>
              <a:rPr lang="en-US" dirty="0">
                <a:solidFill>
                  <a:schemeClr val="bg1"/>
                </a:solidFill>
                <a:latin typeface="Segoe UI" panose="020B0502040204020203" pitchFamily="34" charset="0"/>
                <a:ea typeface="Segoe UI" panose="020B0502040204020203" pitchFamily="34" charset="0"/>
                <a:cs typeface="Segoe UI" panose="020B0502040204020203" pitchFamily="34" charset="0"/>
              </a:rPr>
              <a:t>2020</a:t>
            </a:r>
          </a:p>
        </p:txBody>
      </p:sp>
    </p:spTree>
    <p:extLst>
      <p:ext uri="{BB962C8B-B14F-4D97-AF65-F5344CB8AC3E}">
        <p14:creationId xmlns:p14="http://schemas.microsoft.com/office/powerpoint/2010/main" val="2627963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E2672-E532-4912-B5F9-EE39CCCAA1AD}"/>
              </a:ext>
            </a:extLst>
          </p:cNvPr>
          <p:cNvSpPr>
            <a:spLocks noGrp="1"/>
          </p:cNvSpPr>
          <p:nvPr>
            <p:ph type="title"/>
          </p:nvPr>
        </p:nvSpPr>
        <p:spPr>
          <a:ln>
            <a:miter lim="800000"/>
            <a:headEnd/>
            <a:tailEnd/>
          </a:ln>
        </p:spPr>
        <p:txBody>
          <a:bodyPr/>
          <a:lstStyle/>
          <a:p>
            <a:pPr>
              <a:defRPr/>
            </a:pPr>
            <a:r>
              <a:rPr lang="en-US" dirty="0"/>
              <a:t>Discussion</a:t>
            </a:r>
          </a:p>
        </p:txBody>
      </p:sp>
      <p:sp>
        <p:nvSpPr>
          <p:cNvPr id="22531" name="Text Placeholder 2">
            <a:extLst>
              <a:ext uri="{FF2B5EF4-FFF2-40B4-BE49-F238E27FC236}">
                <a16:creationId xmlns:a16="http://schemas.microsoft.com/office/drawing/2014/main" id="{E7F68B1A-5E2A-4F6C-B978-724B42F70EBB}"/>
              </a:ext>
            </a:extLst>
          </p:cNvPr>
          <p:cNvSpPr>
            <a:spLocks noGrp="1"/>
          </p:cNvSpPr>
          <p:nvPr>
            <p:ph type="body" idx="1"/>
          </p:nvPr>
        </p:nvSpPr>
        <p:spPr>
          <a:xfrm>
            <a:off x="741363" y="1828800"/>
            <a:ext cx="7335837" cy="381000"/>
          </a:xfrm>
        </p:spPr>
        <p:txBody>
          <a:bodyPr/>
          <a:lstStyle/>
          <a:p>
            <a:endParaRPr lang="en-US" altLang="en-US"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a:extLst>
              <a:ext uri="{FF2B5EF4-FFF2-40B4-BE49-F238E27FC236}">
                <a16:creationId xmlns:a16="http://schemas.microsoft.com/office/drawing/2014/main" id="{A0CBDD32-47AA-4F5B-95E5-C899B868B3D7}"/>
              </a:ext>
            </a:extLst>
          </p:cNvPr>
          <p:cNvSpPr>
            <a:spLocks noGrp="1"/>
          </p:cNvSpPr>
          <p:nvPr>
            <p:ph idx="1"/>
          </p:nvPr>
        </p:nvSpPr>
        <p:spPr>
          <a:xfrm>
            <a:off x="228600" y="1371600"/>
            <a:ext cx="8229600" cy="5334000"/>
          </a:xfrm>
        </p:spPr>
        <p:txBody>
          <a:bodyPr/>
          <a:lstStyle/>
          <a:p>
            <a:pPr marL="119062" indent="0">
              <a:buNone/>
            </a:pPr>
            <a:r>
              <a:rPr lang="en-US" sz="2500" b="1" dirty="0"/>
              <a:t>The Board of Higher Education hereby:</a:t>
            </a:r>
          </a:p>
          <a:p>
            <a:pPr>
              <a:buClrTx/>
            </a:pPr>
            <a:r>
              <a:rPr lang="en-US" sz="2500" dirty="0"/>
              <a:t>Receives the FARM Implementation Procedures and authorizes Commissioner to move forward as outlined</a:t>
            </a:r>
          </a:p>
          <a:p>
            <a:pPr>
              <a:buClrTx/>
            </a:pPr>
            <a:r>
              <a:rPr lang="en-US" sz="2500" dirty="0"/>
              <a:t>Approves the guiding principles that shall govern an MOU with NECHE to conduct financial screenings of private IHEs, consistent with the FARM regs &amp; statute.</a:t>
            </a:r>
          </a:p>
          <a:p>
            <a:pPr>
              <a:buClrTx/>
            </a:pPr>
            <a:r>
              <a:rPr lang="en-US" sz="2500" dirty="0"/>
              <a:t>Delegates to Commissioner authority to finalize and execute an MOU with NECHE, in consultation with Chair and Secretary, consistent with said principles.</a:t>
            </a:r>
          </a:p>
          <a:p>
            <a:pPr>
              <a:buClrTx/>
            </a:pPr>
            <a:r>
              <a:rPr lang="en-US" sz="2500" dirty="0"/>
              <a:t>Directs Commissioner to report back to BHE next month and periodically thereafter</a:t>
            </a:r>
            <a:r>
              <a:rPr lang="en-US" sz="2800" dirty="0"/>
              <a:t>. </a:t>
            </a:r>
            <a:endParaRPr lang="en-US" altLang="en-US" sz="2800" dirty="0"/>
          </a:p>
        </p:txBody>
      </p:sp>
      <p:sp>
        <p:nvSpPr>
          <p:cNvPr id="3" name="Text Placeholder 2">
            <a:extLst>
              <a:ext uri="{FF2B5EF4-FFF2-40B4-BE49-F238E27FC236}">
                <a16:creationId xmlns:a16="http://schemas.microsoft.com/office/drawing/2014/main" id="{2CBB476A-2CEB-4C99-B151-999881DC9B5A}"/>
              </a:ext>
            </a:extLst>
          </p:cNvPr>
          <p:cNvSpPr>
            <a:spLocks noGrp="1"/>
          </p:cNvSpPr>
          <p:nvPr>
            <p:ph type="body" sz="quarter" idx="13"/>
          </p:nvPr>
        </p:nvSpPr>
        <p:spPr/>
        <p:txBody>
          <a:bodyPr/>
          <a:lstStyle/>
          <a:p>
            <a:pPr>
              <a:defRPr/>
            </a:pPr>
            <a:endParaRPr lang="en-US" dirty="0"/>
          </a:p>
        </p:txBody>
      </p:sp>
      <p:sp>
        <p:nvSpPr>
          <p:cNvPr id="20484" name="Title 3">
            <a:extLst>
              <a:ext uri="{FF2B5EF4-FFF2-40B4-BE49-F238E27FC236}">
                <a16:creationId xmlns:a16="http://schemas.microsoft.com/office/drawing/2014/main" id="{E1486477-0941-45EA-AF31-DFB9AD432F73}"/>
              </a:ext>
            </a:extLst>
          </p:cNvPr>
          <p:cNvSpPr>
            <a:spLocks noGrp="1"/>
          </p:cNvSpPr>
          <p:nvPr>
            <p:ph type="title"/>
          </p:nvPr>
        </p:nvSpPr>
        <p:spPr/>
        <p:txBody>
          <a:bodyPr/>
          <a:lstStyle/>
          <a:p>
            <a:pPr eaLnBrk="1" hangingPunct="1"/>
            <a:r>
              <a:rPr lang="en-US" altLang="en-US" dirty="0"/>
              <a:t>BHE Motion 20-09</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E2672-E532-4912-B5F9-EE39CCCAA1AD}"/>
              </a:ext>
            </a:extLst>
          </p:cNvPr>
          <p:cNvSpPr>
            <a:spLocks noGrp="1"/>
          </p:cNvSpPr>
          <p:nvPr>
            <p:ph type="title"/>
          </p:nvPr>
        </p:nvSpPr>
        <p:spPr>
          <a:ln>
            <a:miter lim="800000"/>
            <a:headEnd/>
            <a:tailEnd/>
          </a:ln>
        </p:spPr>
        <p:txBody>
          <a:bodyPr/>
          <a:lstStyle/>
          <a:p>
            <a:pPr>
              <a:defRPr/>
            </a:pPr>
            <a:endParaRPr lang="en-US" dirty="0"/>
          </a:p>
        </p:txBody>
      </p:sp>
      <p:sp>
        <p:nvSpPr>
          <p:cNvPr id="22531" name="Text Placeholder 2">
            <a:extLst>
              <a:ext uri="{FF2B5EF4-FFF2-40B4-BE49-F238E27FC236}">
                <a16:creationId xmlns:a16="http://schemas.microsoft.com/office/drawing/2014/main" id="{E7F68B1A-5E2A-4F6C-B978-724B42F70EBB}"/>
              </a:ext>
            </a:extLst>
          </p:cNvPr>
          <p:cNvSpPr>
            <a:spLocks noGrp="1"/>
          </p:cNvSpPr>
          <p:nvPr>
            <p:ph type="body" idx="1"/>
          </p:nvPr>
        </p:nvSpPr>
        <p:spPr>
          <a:xfrm>
            <a:off x="741363" y="1828800"/>
            <a:ext cx="7335837" cy="381000"/>
          </a:xfrm>
        </p:spPr>
        <p:txBody>
          <a:bodyPr/>
          <a:lstStyle/>
          <a:p>
            <a:endParaRPr lang="en-US" altLang="en-US" i="1" dirty="0"/>
          </a:p>
        </p:txBody>
      </p:sp>
    </p:spTree>
    <p:extLst>
      <p:ext uri="{BB962C8B-B14F-4D97-AF65-F5344CB8AC3E}">
        <p14:creationId xmlns:p14="http://schemas.microsoft.com/office/powerpoint/2010/main" val="252359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A45D3D-B856-4A12-9184-EAB7D2A5198A}"/>
              </a:ext>
            </a:extLst>
          </p:cNvPr>
          <p:cNvSpPr>
            <a:spLocks noGrp="1"/>
          </p:cNvSpPr>
          <p:nvPr>
            <p:ph idx="1"/>
          </p:nvPr>
        </p:nvSpPr>
        <p:spPr/>
        <p:txBody>
          <a:bodyPr/>
          <a:lstStyle/>
          <a:p>
            <a:r>
              <a:rPr lang="en-US" sz="2400" dirty="0"/>
              <a:t>DHE COVID – 19 Emergency Team:</a:t>
            </a:r>
          </a:p>
          <a:p>
            <a:pPr lvl="1"/>
            <a:r>
              <a:rPr lang="en-US" sz="2200" dirty="0"/>
              <a:t>Commissioner Santiago</a:t>
            </a:r>
          </a:p>
          <a:p>
            <a:pPr lvl="1"/>
            <a:r>
              <a:rPr lang="en-US" sz="2200" dirty="0"/>
              <a:t>Katy Abel</a:t>
            </a:r>
          </a:p>
          <a:p>
            <a:pPr lvl="1"/>
            <a:r>
              <a:rPr lang="en-US" sz="2200" dirty="0">
                <a:solidFill>
                  <a:srgbClr val="323130"/>
                </a:solidFill>
                <a:latin typeface="Segoe UI" panose="020B0502040204020203" pitchFamily="34" charset="0"/>
              </a:rPr>
              <a:t>Stacy Bougie</a:t>
            </a:r>
            <a:endParaRPr lang="en-US" sz="2200" dirty="0"/>
          </a:p>
          <a:p>
            <a:pPr lvl="1"/>
            <a:r>
              <a:rPr lang="en-US" sz="2200" dirty="0">
                <a:solidFill>
                  <a:srgbClr val="323130"/>
                </a:solidFill>
                <a:latin typeface="Segoe UI" panose="020B0502040204020203" pitchFamily="34" charset="0"/>
              </a:rPr>
              <a:t>Dena Papanikolaou</a:t>
            </a:r>
          </a:p>
          <a:p>
            <a:pPr lvl="1"/>
            <a:r>
              <a:rPr lang="en-US" sz="2200" dirty="0"/>
              <a:t>Elena </a:t>
            </a:r>
            <a:r>
              <a:rPr lang="en-US" sz="2200" dirty="0">
                <a:solidFill>
                  <a:srgbClr val="323130"/>
                </a:solidFill>
                <a:latin typeface="Segoe UI" panose="020B0502040204020203" pitchFamily="34" charset="0"/>
              </a:rPr>
              <a:t>Quiroz-Livanis</a:t>
            </a:r>
          </a:p>
          <a:p>
            <a:pPr lvl="1"/>
            <a:r>
              <a:rPr lang="en-US" sz="2200" dirty="0">
                <a:solidFill>
                  <a:srgbClr val="323130"/>
                </a:solidFill>
                <a:latin typeface="Segoe UI" panose="020B0502040204020203" pitchFamily="34" charset="0"/>
              </a:rPr>
              <a:t>Amanda Robbins </a:t>
            </a:r>
          </a:p>
          <a:p>
            <a:pPr lvl="1"/>
            <a:r>
              <a:rPr lang="en-US" sz="2200" dirty="0">
                <a:solidFill>
                  <a:srgbClr val="323130"/>
                </a:solidFill>
                <a:latin typeface="Segoe UI" panose="020B0502040204020203" pitchFamily="34" charset="0"/>
              </a:rPr>
              <a:t>Tom Simard</a:t>
            </a:r>
          </a:p>
          <a:p>
            <a:r>
              <a:rPr lang="en-US" sz="2400" dirty="0"/>
              <a:t>Emergency</a:t>
            </a:r>
            <a:r>
              <a:rPr lang="en-US" dirty="0">
                <a:solidFill>
                  <a:srgbClr val="323130"/>
                </a:solidFill>
                <a:latin typeface="Segoe UI" panose="020B0502040204020203" pitchFamily="34" charset="0"/>
              </a:rPr>
              <a:t> </a:t>
            </a:r>
            <a:r>
              <a:rPr lang="en-US" sz="2400" dirty="0"/>
              <a:t>Team has been fully active since March 9</a:t>
            </a:r>
            <a:r>
              <a:rPr lang="en-US" sz="2400" baseline="30000" dirty="0"/>
              <a:t>th</a:t>
            </a:r>
            <a:endParaRPr lang="en-US" sz="2400" dirty="0"/>
          </a:p>
          <a:p>
            <a:pPr lvl="1"/>
            <a:r>
              <a:rPr lang="en-US" sz="2200" dirty="0"/>
              <a:t>Working with EOE and segments daily (more detail ahead)</a:t>
            </a:r>
          </a:p>
        </p:txBody>
      </p:sp>
      <p:sp>
        <p:nvSpPr>
          <p:cNvPr id="3" name="Text Placeholder 2">
            <a:extLst>
              <a:ext uri="{FF2B5EF4-FFF2-40B4-BE49-F238E27FC236}">
                <a16:creationId xmlns:a16="http://schemas.microsoft.com/office/drawing/2014/main" id="{4936926D-6765-43D5-BAE1-620CC2FEB57C}"/>
              </a:ext>
            </a:extLst>
          </p:cNvPr>
          <p:cNvSpPr>
            <a:spLocks noGrp="1"/>
          </p:cNvSpPr>
          <p:nvPr>
            <p:ph type="body" sz="quarter" idx="13"/>
          </p:nvPr>
        </p:nvSpPr>
        <p:spPr/>
        <p:txBody>
          <a:bodyPr/>
          <a:lstStyle/>
          <a:p>
            <a:pPr indent="-318770"/>
            <a:r>
              <a:rPr lang="en-US"/>
              <a:t>COVID-19 Higher Education Update</a:t>
            </a:r>
          </a:p>
          <a:p>
            <a:pPr indent="-318770"/>
            <a:endParaRPr lang="en-US" dirty="0">
              <a:cs typeface="Segoe UI Bold"/>
            </a:endParaRPr>
          </a:p>
        </p:txBody>
      </p:sp>
      <p:sp>
        <p:nvSpPr>
          <p:cNvPr id="4" name="Title 3">
            <a:extLst>
              <a:ext uri="{FF2B5EF4-FFF2-40B4-BE49-F238E27FC236}">
                <a16:creationId xmlns:a16="http://schemas.microsoft.com/office/drawing/2014/main" id="{A755F485-CDD2-4AE7-8557-E616396BDB79}"/>
              </a:ext>
            </a:extLst>
          </p:cNvPr>
          <p:cNvSpPr>
            <a:spLocks noGrp="1"/>
          </p:cNvSpPr>
          <p:nvPr>
            <p:ph type="title"/>
          </p:nvPr>
        </p:nvSpPr>
        <p:spPr/>
        <p:txBody>
          <a:bodyPr/>
          <a:lstStyle/>
          <a:p>
            <a:r>
              <a:rPr lang="en-US" dirty="0"/>
              <a:t>Overview </a:t>
            </a:r>
          </a:p>
        </p:txBody>
      </p:sp>
    </p:spTree>
    <p:extLst>
      <p:ext uri="{BB962C8B-B14F-4D97-AF65-F5344CB8AC3E}">
        <p14:creationId xmlns:p14="http://schemas.microsoft.com/office/powerpoint/2010/main" val="3383357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BD9BFDE-2C1D-42B8-86C5-5F4B05E52F94}"/>
              </a:ext>
            </a:extLst>
          </p:cNvPr>
          <p:cNvGrpSpPr/>
          <p:nvPr/>
        </p:nvGrpSpPr>
        <p:grpSpPr>
          <a:xfrm>
            <a:off x="152401" y="1394935"/>
            <a:ext cx="8839197" cy="5003934"/>
            <a:chOff x="380999" y="1476722"/>
            <a:chExt cx="8839197" cy="5003934"/>
          </a:xfrm>
        </p:grpSpPr>
        <p:sp>
          <p:nvSpPr>
            <p:cNvPr id="8" name="Arrow: Notched Right 7">
              <a:extLst>
                <a:ext uri="{FF2B5EF4-FFF2-40B4-BE49-F238E27FC236}">
                  <a16:creationId xmlns:a16="http://schemas.microsoft.com/office/drawing/2014/main" id="{0D666A07-86BF-458B-A767-A00C35AE1E30}"/>
                </a:ext>
              </a:extLst>
            </p:cNvPr>
            <p:cNvSpPr/>
            <p:nvPr/>
          </p:nvSpPr>
          <p:spPr>
            <a:xfrm>
              <a:off x="380999" y="2987992"/>
              <a:ext cx="8839197" cy="1850390"/>
            </a:xfrm>
            <a:prstGeom prst="notchedRightArrow">
              <a:avLst/>
            </a:prstGeom>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9" name="Freeform: Shape 8">
              <a:extLst>
                <a:ext uri="{FF2B5EF4-FFF2-40B4-BE49-F238E27FC236}">
                  <a16:creationId xmlns:a16="http://schemas.microsoft.com/office/drawing/2014/main" id="{427C6757-5191-410B-ABFF-ACCD31F22842}"/>
                </a:ext>
              </a:extLst>
            </p:cNvPr>
            <p:cNvSpPr/>
            <p:nvPr/>
          </p:nvSpPr>
          <p:spPr>
            <a:xfrm>
              <a:off x="381000" y="1547178"/>
              <a:ext cx="2208835" cy="1287462"/>
            </a:xfrm>
            <a:custGeom>
              <a:avLst/>
              <a:gdLst>
                <a:gd name="connsiteX0" fmla="*/ 0 w 959016"/>
                <a:gd name="connsiteY0" fmla="*/ 0 h 1850390"/>
                <a:gd name="connsiteX1" fmla="*/ 959016 w 959016"/>
                <a:gd name="connsiteY1" fmla="*/ 0 h 1850390"/>
                <a:gd name="connsiteX2" fmla="*/ 959016 w 959016"/>
                <a:gd name="connsiteY2" fmla="*/ 1850390 h 1850390"/>
                <a:gd name="connsiteX3" fmla="*/ 0 w 959016"/>
                <a:gd name="connsiteY3" fmla="*/ 1850390 h 1850390"/>
                <a:gd name="connsiteX4" fmla="*/ 0 w 959016"/>
                <a:gd name="connsiteY4" fmla="*/ 0 h 185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9016" h="1850390">
                  <a:moveTo>
                    <a:pt x="0" y="0"/>
                  </a:moveTo>
                  <a:lnTo>
                    <a:pt x="959016" y="0"/>
                  </a:lnTo>
                  <a:lnTo>
                    <a:pt x="959016" y="1850390"/>
                  </a:lnTo>
                  <a:lnTo>
                    <a:pt x="0" y="185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l" defTabSz="488950">
                <a:lnSpc>
                  <a:spcPct val="90000"/>
                </a:lnSpc>
                <a:spcBef>
                  <a:spcPct val="0"/>
                </a:spcBef>
                <a:spcAft>
                  <a:spcPct val="35000"/>
                </a:spcAft>
                <a:buNone/>
              </a:pPr>
              <a:r>
                <a:rPr lang="en-US" sz="1400" b="1" kern="1200" dirty="0">
                  <a:solidFill>
                    <a:schemeClr val="accent1"/>
                  </a:solidFill>
                </a:rPr>
                <a:t>March 10</a:t>
              </a:r>
              <a:r>
                <a:rPr lang="en-US" sz="1400" b="1" kern="1200" baseline="30000" dirty="0">
                  <a:solidFill>
                    <a:schemeClr val="accent1"/>
                  </a:solidFill>
                </a:rPr>
                <a:t>th</a:t>
              </a:r>
              <a:r>
                <a:rPr lang="en-US" sz="1400" b="1" kern="1200" dirty="0">
                  <a:solidFill>
                    <a:schemeClr val="accent1"/>
                  </a:solidFill>
                </a:rPr>
                <a:t> </a:t>
              </a:r>
            </a:p>
            <a:p>
              <a:pPr lvl="0" defTabSz="488950">
                <a:lnSpc>
                  <a:spcPct val="90000"/>
                </a:lnSpc>
                <a:spcAft>
                  <a:spcPct val="35000"/>
                </a:spcAft>
              </a:pPr>
              <a:r>
                <a:rPr lang="en-US" sz="1400" dirty="0">
                  <a:solidFill>
                    <a:prstClr val="black"/>
                  </a:solidFill>
                </a:rPr>
                <a:t>Declares State of Emergency and issues guidance for Executive Branch employees </a:t>
              </a:r>
              <a:endParaRPr lang="en-US" sz="1400" kern="1200" dirty="0"/>
            </a:p>
          </p:txBody>
        </p:sp>
        <p:sp>
          <p:nvSpPr>
            <p:cNvPr id="10" name="Oval 9">
              <a:extLst>
                <a:ext uri="{FF2B5EF4-FFF2-40B4-BE49-F238E27FC236}">
                  <a16:creationId xmlns:a16="http://schemas.microsoft.com/office/drawing/2014/main" id="{DC8C9942-0E3D-4ADA-8E9B-EC8F9B4970C5}"/>
                </a:ext>
              </a:extLst>
            </p:cNvPr>
            <p:cNvSpPr/>
            <p:nvPr/>
          </p:nvSpPr>
          <p:spPr>
            <a:xfrm>
              <a:off x="998588" y="3499665"/>
              <a:ext cx="449846" cy="449846"/>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1" name="Freeform: Shape 10">
              <a:extLst>
                <a:ext uri="{FF2B5EF4-FFF2-40B4-BE49-F238E27FC236}">
                  <a16:creationId xmlns:a16="http://schemas.microsoft.com/office/drawing/2014/main" id="{61C4574A-5BFC-4FA0-B46D-591F8FC95743}"/>
                </a:ext>
              </a:extLst>
            </p:cNvPr>
            <p:cNvSpPr/>
            <p:nvPr/>
          </p:nvSpPr>
          <p:spPr>
            <a:xfrm>
              <a:off x="1171493" y="5208086"/>
              <a:ext cx="1812848" cy="1272570"/>
            </a:xfrm>
            <a:custGeom>
              <a:avLst/>
              <a:gdLst>
                <a:gd name="connsiteX0" fmla="*/ 0 w 1000145"/>
                <a:gd name="connsiteY0" fmla="*/ 0 h 1850390"/>
                <a:gd name="connsiteX1" fmla="*/ 1000145 w 1000145"/>
                <a:gd name="connsiteY1" fmla="*/ 0 h 1850390"/>
                <a:gd name="connsiteX2" fmla="*/ 1000145 w 1000145"/>
                <a:gd name="connsiteY2" fmla="*/ 1850390 h 1850390"/>
                <a:gd name="connsiteX3" fmla="*/ 0 w 1000145"/>
                <a:gd name="connsiteY3" fmla="*/ 1850390 h 1850390"/>
                <a:gd name="connsiteX4" fmla="*/ 0 w 1000145"/>
                <a:gd name="connsiteY4" fmla="*/ 0 h 185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145" h="1850390">
                  <a:moveTo>
                    <a:pt x="0" y="0"/>
                  </a:moveTo>
                  <a:lnTo>
                    <a:pt x="1000145" y="0"/>
                  </a:lnTo>
                  <a:lnTo>
                    <a:pt x="1000145" y="1850390"/>
                  </a:lnTo>
                  <a:lnTo>
                    <a:pt x="0" y="185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8232" tIns="78232" rIns="78232" bIns="78232" numCol="1" spcCol="1270" anchor="t" anchorCtr="0">
              <a:noAutofit/>
            </a:bodyPr>
            <a:lstStyle/>
            <a:p>
              <a:pPr marL="0" lvl="0" indent="0" algn="l" defTabSz="488950">
                <a:lnSpc>
                  <a:spcPct val="90000"/>
                </a:lnSpc>
                <a:spcBef>
                  <a:spcPct val="0"/>
                </a:spcBef>
                <a:spcAft>
                  <a:spcPct val="35000"/>
                </a:spcAft>
                <a:buNone/>
              </a:pPr>
              <a:r>
                <a:rPr lang="en-US" sz="1400" b="1" kern="1200" dirty="0">
                  <a:solidFill>
                    <a:schemeClr val="accent1"/>
                  </a:solidFill>
                </a:rPr>
                <a:t>March 12</a:t>
              </a:r>
              <a:r>
                <a:rPr lang="en-US" sz="1400" b="1" kern="1200" baseline="30000" dirty="0">
                  <a:solidFill>
                    <a:schemeClr val="accent1"/>
                  </a:solidFill>
                </a:rPr>
                <a:t>th</a:t>
              </a:r>
              <a:endParaRPr lang="en-US" sz="1400" b="1" dirty="0">
                <a:solidFill>
                  <a:schemeClr val="accent1"/>
                </a:solidFill>
              </a:endParaRPr>
            </a:p>
            <a:p>
              <a:pPr marL="0" lvl="0" indent="0" algn="l" defTabSz="488950">
                <a:lnSpc>
                  <a:spcPct val="90000"/>
                </a:lnSpc>
                <a:spcBef>
                  <a:spcPct val="0"/>
                </a:spcBef>
                <a:spcAft>
                  <a:spcPct val="35000"/>
                </a:spcAft>
                <a:buNone/>
              </a:pPr>
              <a:r>
                <a:rPr lang="en-US" sz="1400" dirty="0">
                  <a:solidFill>
                    <a:prstClr val="black"/>
                  </a:solidFill>
                </a:rPr>
                <a:t>Announces order modifying State’s open meeting law</a:t>
              </a:r>
            </a:p>
          </p:txBody>
        </p:sp>
        <p:sp>
          <p:nvSpPr>
            <p:cNvPr id="13" name="Freeform: Shape 12">
              <a:extLst>
                <a:ext uri="{FF2B5EF4-FFF2-40B4-BE49-F238E27FC236}">
                  <a16:creationId xmlns:a16="http://schemas.microsoft.com/office/drawing/2014/main" id="{CFFFBB1B-70CB-433C-8A10-067E99821D8F}"/>
                </a:ext>
              </a:extLst>
            </p:cNvPr>
            <p:cNvSpPr/>
            <p:nvPr/>
          </p:nvSpPr>
          <p:spPr>
            <a:xfrm>
              <a:off x="2378668" y="1773153"/>
              <a:ext cx="1828800" cy="851353"/>
            </a:xfrm>
            <a:custGeom>
              <a:avLst/>
              <a:gdLst>
                <a:gd name="connsiteX0" fmla="*/ 0 w 1238060"/>
                <a:gd name="connsiteY0" fmla="*/ 0 h 1850390"/>
                <a:gd name="connsiteX1" fmla="*/ 1238060 w 1238060"/>
                <a:gd name="connsiteY1" fmla="*/ 0 h 1850390"/>
                <a:gd name="connsiteX2" fmla="*/ 1238060 w 1238060"/>
                <a:gd name="connsiteY2" fmla="*/ 1850390 h 1850390"/>
                <a:gd name="connsiteX3" fmla="*/ 0 w 1238060"/>
                <a:gd name="connsiteY3" fmla="*/ 1850390 h 1850390"/>
                <a:gd name="connsiteX4" fmla="*/ 0 w 1238060"/>
                <a:gd name="connsiteY4" fmla="*/ 0 h 185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8060" h="1850390">
                  <a:moveTo>
                    <a:pt x="0" y="0"/>
                  </a:moveTo>
                  <a:lnTo>
                    <a:pt x="1238060" y="0"/>
                  </a:lnTo>
                  <a:lnTo>
                    <a:pt x="1238060" y="1850390"/>
                  </a:lnTo>
                  <a:lnTo>
                    <a:pt x="0" y="185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l" defTabSz="488950">
                <a:lnSpc>
                  <a:spcPct val="90000"/>
                </a:lnSpc>
                <a:spcBef>
                  <a:spcPct val="0"/>
                </a:spcBef>
                <a:spcAft>
                  <a:spcPct val="35000"/>
                </a:spcAft>
                <a:buNone/>
              </a:pPr>
              <a:r>
                <a:rPr lang="en-US" sz="1400" b="1" kern="1200" dirty="0">
                  <a:solidFill>
                    <a:schemeClr val="accent1"/>
                  </a:solidFill>
                </a:rPr>
                <a:t>March 13</a:t>
              </a:r>
              <a:r>
                <a:rPr lang="en-US" sz="1400" b="1" kern="1200" baseline="30000" dirty="0">
                  <a:solidFill>
                    <a:schemeClr val="accent1"/>
                  </a:solidFill>
                </a:rPr>
                <a:t>th</a:t>
              </a:r>
              <a:endParaRPr lang="en-US" sz="1400" b="1" dirty="0">
                <a:solidFill>
                  <a:schemeClr val="accent1"/>
                </a:solidFill>
              </a:endParaRPr>
            </a:p>
            <a:p>
              <a:pPr marL="0" lvl="0" indent="0" algn="l" defTabSz="488950">
                <a:lnSpc>
                  <a:spcPct val="90000"/>
                </a:lnSpc>
                <a:spcBef>
                  <a:spcPct val="0"/>
                </a:spcBef>
                <a:spcAft>
                  <a:spcPct val="35000"/>
                </a:spcAft>
                <a:buNone/>
              </a:pPr>
              <a:r>
                <a:rPr lang="en-US" sz="1400" dirty="0">
                  <a:solidFill>
                    <a:prstClr val="black"/>
                  </a:solidFill>
                </a:rPr>
                <a:t>Issues order limiting gatherings to 250 people </a:t>
              </a:r>
            </a:p>
          </p:txBody>
        </p:sp>
        <p:sp>
          <p:nvSpPr>
            <p:cNvPr id="14" name="Oval 13">
              <a:extLst>
                <a:ext uri="{FF2B5EF4-FFF2-40B4-BE49-F238E27FC236}">
                  <a16:creationId xmlns:a16="http://schemas.microsoft.com/office/drawing/2014/main" id="{43D00F0C-E275-432B-B73B-305C401C515F}"/>
                </a:ext>
              </a:extLst>
            </p:cNvPr>
            <p:cNvSpPr/>
            <p:nvPr/>
          </p:nvSpPr>
          <p:spPr>
            <a:xfrm>
              <a:off x="2803238" y="3525069"/>
              <a:ext cx="449846" cy="449846"/>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5" name="Freeform: Shape 14">
              <a:extLst>
                <a:ext uri="{FF2B5EF4-FFF2-40B4-BE49-F238E27FC236}">
                  <a16:creationId xmlns:a16="http://schemas.microsoft.com/office/drawing/2014/main" id="{4C5E3161-93E1-4C3E-B2A5-84D60498C51C}"/>
                </a:ext>
              </a:extLst>
            </p:cNvPr>
            <p:cNvSpPr/>
            <p:nvPr/>
          </p:nvSpPr>
          <p:spPr>
            <a:xfrm>
              <a:off x="2986094" y="4472842"/>
              <a:ext cx="2892593" cy="1920240"/>
            </a:xfrm>
            <a:custGeom>
              <a:avLst/>
              <a:gdLst>
                <a:gd name="connsiteX0" fmla="*/ 0 w 1361950"/>
                <a:gd name="connsiteY0" fmla="*/ 0 h 1850390"/>
                <a:gd name="connsiteX1" fmla="*/ 1361950 w 1361950"/>
                <a:gd name="connsiteY1" fmla="*/ 0 h 1850390"/>
                <a:gd name="connsiteX2" fmla="*/ 1361950 w 1361950"/>
                <a:gd name="connsiteY2" fmla="*/ 1850390 h 1850390"/>
                <a:gd name="connsiteX3" fmla="*/ 0 w 1361950"/>
                <a:gd name="connsiteY3" fmla="*/ 1850390 h 1850390"/>
                <a:gd name="connsiteX4" fmla="*/ 0 w 1361950"/>
                <a:gd name="connsiteY4" fmla="*/ 0 h 185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1950" h="1850390">
                  <a:moveTo>
                    <a:pt x="0" y="0"/>
                  </a:moveTo>
                  <a:lnTo>
                    <a:pt x="1361950" y="0"/>
                  </a:lnTo>
                  <a:lnTo>
                    <a:pt x="1361950" y="1850390"/>
                  </a:lnTo>
                  <a:lnTo>
                    <a:pt x="0" y="185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8232" tIns="78232" rIns="78232" bIns="78232" numCol="1" spcCol="1270" anchor="t" anchorCtr="0">
              <a:noAutofit/>
            </a:bodyPr>
            <a:lstStyle/>
            <a:p>
              <a:pPr marL="0" lvl="0" indent="0" algn="l" defTabSz="488950">
                <a:lnSpc>
                  <a:spcPct val="90000"/>
                </a:lnSpc>
                <a:spcBef>
                  <a:spcPct val="0"/>
                </a:spcBef>
                <a:spcAft>
                  <a:spcPct val="35000"/>
                </a:spcAft>
                <a:buNone/>
              </a:pPr>
              <a:r>
                <a:rPr lang="en-US" sz="1400" b="1" kern="1200" dirty="0">
                  <a:solidFill>
                    <a:schemeClr val="accent1"/>
                  </a:solidFill>
                </a:rPr>
                <a:t>March </a:t>
              </a:r>
              <a:r>
                <a:rPr lang="en-US" sz="1400" b="1" dirty="0">
                  <a:solidFill>
                    <a:schemeClr val="accent1"/>
                  </a:solidFill>
                </a:rPr>
                <a:t>15</a:t>
              </a:r>
              <a:r>
                <a:rPr lang="en-US" sz="1400" b="1" baseline="30000" dirty="0">
                  <a:solidFill>
                    <a:schemeClr val="accent1"/>
                  </a:solidFill>
                </a:rPr>
                <a:t>th</a:t>
              </a:r>
              <a:endParaRPr lang="en-US" sz="1400" b="1" dirty="0">
                <a:solidFill>
                  <a:schemeClr val="accent1"/>
                </a:solidFill>
              </a:endParaRPr>
            </a:p>
            <a:p>
              <a:pPr marL="0" lvl="0" indent="0" algn="l" defTabSz="488950">
                <a:spcBef>
                  <a:spcPct val="0"/>
                </a:spcBef>
                <a:spcAft>
                  <a:spcPct val="35000"/>
                </a:spcAft>
                <a:buNone/>
              </a:pPr>
              <a:r>
                <a:rPr lang="en-US" sz="1300" dirty="0">
                  <a:solidFill>
                    <a:prstClr val="black"/>
                  </a:solidFill>
                </a:rPr>
                <a:t>Emergency actions including:</a:t>
              </a:r>
            </a:p>
            <a:p>
              <a:pPr marL="273050" indent="-273050">
                <a:spcBef>
                  <a:spcPts val="480"/>
                </a:spcBef>
                <a:buClr>
                  <a:srgbClr val="F37121"/>
                </a:buClr>
                <a:buSzPct val="90000"/>
                <a:buFont typeface="Wingdings" pitchFamily="2" charset="2"/>
                <a:buChar char=""/>
                <a:defRPr/>
              </a:pPr>
              <a:r>
                <a:rPr lang="en-US" sz="1300" dirty="0">
                  <a:solidFill>
                    <a:prstClr val="black"/>
                  </a:solidFill>
                </a:rPr>
                <a:t>Limit gatherings to 25</a:t>
              </a:r>
            </a:p>
            <a:p>
              <a:pPr marL="273050" indent="-273050">
                <a:spcBef>
                  <a:spcPts val="480"/>
                </a:spcBef>
                <a:buClr>
                  <a:srgbClr val="F37121"/>
                </a:buClr>
                <a:buSzPct val="90000"/>
                <a:buFont typeface="Wingdings" pitchFamily="2" charset="2"/>
                <a:buChar char=""/>
                <a:defRPr/>
              </a:pPr>
              <a:r>
                <a:rPr lang="en-US" sz="1300" dirty="0">
                  <a:solidFill>
                    <a:prstClr val="black"/>
                  </a:solidFill>
                </a:rPr>
                <a:t>Prohibiting on-site food/ beverage consumption </a:t>
              </a:r>
            </a:p>
            <a:p>
              <a:pPr marL="273050" indent="-273050">
                <a:spcBef>
                  <a:spcPts val="480"/>
                </a:spcBef>
                <a:buClr>
                  <a:srgbClr val="F37121"/>
                </a:buClr>
                <a:buSzPct val="90000"/>
                <a:buFont typeface="Wingdings" pitchFamily="2" charset="2"/>
                <a:buChar char=""/>
                <a:defRPr/>
              </a:pPr>
              <a:r>
                <a:rPr lang="en-US" sz="1300" dirty="0">
                  <a:solidFill>
                    <a:prstClr val="black"/>
                  </a:solidFill>
                </a:rPr>
                <a:t>Non-emergency exec branch employees do not report to work Mar 16&amp;17</a:t>
              </a:r>
            </a:p>
          </p:txBody>
        </p:sp>
        <p:sp>
          <p:nvSpPr>
            <p:cNvPr id="16" name="Oval 15">
              <a:extLst>
                <a:ext uri="{FF2B5EF4-FFF2-40B4-BE49-F238E27FC236}">
                  <a16:creationId xmlns:a16="http://schemas.microsoft.com/office/drawing/2014/main" id="{F7CCC329-3A3A-4078-92D2-D340388747F7}"/>
                </a:ext>
              </a:extLst>
            </p:cNvPr>
            <p:cNvSpPr/>
            <p:nvPr/>
          </p:nvSpPr>
          <p:spPr>
            <a:xfrm>
              <a:off x="3982545" y="3841410"/>
              <a:ext cx="449846" cy="449846"/>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7" name="Freeform: Shape 16">
              <a:extLst>
                <a:ext uri="{FF2B5EF4-FFF2-40B4-BE49-F238E27FC236}">
                  <a16:creationId xmlns:a16="http://schemas.microsoft.com/office/drawing/2014/main" id="{A5E61FBA-BA98-4A5A-848A-26624F29C1B5}"/>
                </a:ext>
              </a:extLst>
            </p:cNvPr>
            <p:cNvSpPr/>
            <p:nvPr/>
          </p:nvSpPr>
          <p:spPr>
            <a:xfrm>
              <a:off x="4192975" y="1476722"/>
              <a:ext cx="2208835" cy="1411219"/>
            </a:xfrm>
            <a:custGeom>
              <a:avLst/>
              <a:gdLst>
                <a:gd name="connsiteX0" fmla="*/ 0 w 683289"/>
                <a:gd name="connsiteY0" fmla="*/ 0 h 1850390"/>
                <a:gd name="connsiteX1" fmla="*/ 683289 w 683289"/>
                <a:gd name="connsiteY1" fmla="*/ 0 h 1850390"/>
                <a:gd name="connsiteX2" fmla="*/ 683289 w 683289"/>
                <a:gd name="connsiteY2" fmla="*/ 1850390 h 1850390"/>
                <a:gd name="connsiteX3" fmla="*/ 0 w 683289"/>
                <a:gd name="connsiteY3" fmla="*/ 1850390 h 1850390"/>
                <a:gd name="connsiteX4" fmla="*/ 0 w 683289"/>
                <a:gd name="connsiteY4" fmla="*/ 0 h 185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289" h="1850390">
                  <a:moveTo>
                    <a:pt x="0" y="0"/>
                  </a:moveTo>
                  <a:lnTo>
                    <a:pt x="683289" y="0"/>
                  </a:lnTo>
                  <a:lnTo>
                    <a:pt x="683289" y="1850390"/>
                  </a:lnTo>
                  <a:lnTo>
                    <a:pt x="0" y="185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l" defTabSz="488950">
                <a:lnSpc>
                  <a:spcPct val="90000"/>
                </a:lnSpc>
                <a:spcBef>
                  <a:spcPct val="0"/>
                </a:spcBef>
                <a:spcAft>
                  <a:spcPct val="35000"/>
                </a:spcAft>
                <a:buNone/>
              </a:pPr>
              <a:r>
                <a:rPr lang="en-US" sz="1400" b="1" dirty="0">
                  <a:solidFill>
                    <a:schemeClr val="accent1"/>
                  </a:solidFill>
                </a:rPr>
                <a:t>March 17</a:t>
              </a:r>
              <a:r>
                <a:rPr lang="en-US" sz="1400" b="1" baseline="30000" dirty="0">
                  <a:solidFill>
                    <a:schemeClr val="accent1"/>
                  </a:solidFill>
                </a:rPr>
                <a:t>th</a:t>
              </a:r>
              <a:r>
                <a:rPr lang="en-US" sz="1400" b="1" dirty="0">
                  <a:solidFill>
                    <a:schemeClr val="accent1"/>
                  </a:solidFill>
                </a:rPr>
                <a:t> </a:t>
              </a:r>
              <a:endParaRPr lang="en-US" sz="1400" b="1" kern="1200" dirty="0">
                <a:solidFill>
                  <a:schemeClr val="accent1"/>
                </a:solidFill>
              </a:endParaRPr>
            </a:p>
            <a:p>
              <a:r>
                <a:rPr lang="en-US" sz="1400" dirty="0"/>
                <a:t>Issues new guidance for exec branch employees, extending telework until April 3</a:t>
              </a:r>
              <a:r>
                <a:rPr lang="en-US" sz="1400" baseline="30000" dirty="0"/>
                <a:t>rd</a:t>
              </a:r>
              <a:r>
                <a:rPr lang="en-US" sz="1400" dirty="0"/>
                <a:t> </a:t>
              </a:r>
            </a:p>
          </p:txBody>
        </p:sp>
        <p:sp>
          <p:nvSpPr>
            <p:cNvPr id="18" name="Oval 17">
              <a:extLst>
                <a:ext uri="{FF2B5EF4-FFF2-40B4-BE49-F238E27FC236}">
                  <a16:creationId xmlns:a16="http://schemas.microsoft.com/office/drawing/2014/main" id="{B925D478-93FC-422D-82C6-B79EC8C68F49}"/>
                </a:ext>
              </a:extLst>
            </p:cNvPr>
            <p:cNvSpPr/>
            <p:nvPr/>
          </p:nvSpPr>
          <p:spPr>
            <a:xfrm>
              <a:off x="4920139" y="3511319"/>
              <a:ext cx="449846" cy="449846"/>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9" name="Freeform: Shape 18">
              <a:extLst>
                <a:ext uri="{FF2B5EF4-FFF2-40B4-BE49-F238E27FC236}">
                  <a16:creationId xmlns:a16="http://schemas.microsoft.com/office/drawing/2014/main" id="{56320F1E-B70A-4FA5-BF08-498D0BE6B971}"/>
                </a:ext>
              </a:extLst>
            </p:cNvPr>
            <p:cNvSpPr/>
            <p:nvPr/>
          </p:nvSpPr>
          <p:spPr>
            <a:xfrm>
              <a:off x="6440840" y="1634313"/>
              <a:ext cx="2103120" cy="1920240"/>
            </a:xfrm>
            <a:custGeom>
              <a:avLst/>
              <a:gdLst>
                <a:gd name="connsiteX0" fmla="*/ 0 w 1151992"/>
                <a:gd name="connsiteY0" fmla="*/ 0 h 1850390"/>
                <a:gd name="connsiteX1" fmla="*/ 1151992 w 1151992"/>
                <a:gd name="connsiteY1" fmla="*/ 0 h 1850390"/>
                <a:gd name="connsiteX2" fmla="*/ 1151992 w 1151992"/>
                <a:gd name="connsiteY2" fmla="*/ 1850390 h 1850390"/>
                <a:gd name="connsiteX3" fmla="*/ 0 w 1151992"/>
                <a:gd name="connsiteY3" fmla="*/ 1850390 h 1850390"/>
                <a:gd name="connsiteX4" fmla="*/ 0 w 1151992"/>
                <a:gd name="connsiteY4" fmla="*/ 0 h 185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1992" h="1850390">
                  <a:moveTo>
                    <a:pt x="0" y="0"/>
                  </a:moveTo>
                  <a:lnTo>
                    <a:pt x="1151992" y="0"/>
                  </a:lnTo>
                  <a:lnTo>
                    <a:pt x="1151992" y="1850390"/>
                  </a:lnTo>
                  <a:lnTo>
                    <a:pt x="0" y="185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8232" tIns="78232" rIns="78232" bIns="78232" numCol="1" spcCol="1270" anchor="t" anchorCtr="0">
              <a:noAutofit/>
            </a:bodyPr>
            <a:lstStyle/>
            <a:p>
              <a:pPr marL="0" lvl="0" indent="0" algn="l" defTabSz="488950">
                <a:lnSpc>
                  <a:spcPct val="90000"/>
                </a:lnSpc>
                <a:spcBef>
                  <a:spcPct val="0"/>
                </a:spcBef>
                <a:spcAft>
                  <a:spcPct val="35000"/>
                </a:spcAft>
                <a:buNone/>
              </a:pPr>
              <a:r>
                <a:rPr lang="en-US" sz="1400" b="1" kern="1200" dirty="0">
                  <a:solidFill>
                    <a:schemeClr val="accent1"/>
                  </a:solidFill>
                </a:rPr>
                <a:t>March 23</a:t>
              </a:r>
              <a:r>
                <a:rPr lang="en-US" sz="1400" b="1" kern="1200" baseline="30000" dirty="0">
                  <a:solidFill>
                    <a:schemeClr val="accent1"/>
                  </a:solidFill>
                </a:rPr>
                <a:t>rd</a:t>
              </a:r>
              <a:r>
                <a:rPr lang="en-US" sz="1400" b="1" kern="1200" dirty="0">
                  <a:solidFill>
                    <a:schemeClr val="accent1"/>
                  </a:solidFill>
                </a:rPr>
                <a:t> </a:t>
              </a:r>
            </a:p>
            <a:p>
              <a:pPr lvl="0" defTabSz="488950">
                <a:lnSpc>
                  <a:spcPct val="90000"/>
                </a:lnSpc>
                <a:spcAft>
                  <a:spcPct val="35000"/>
                </a:spcAft>
              </a:pPr>
              <a:r>
                <a:rPr lang="en-US" sz="1400" dirty="0"/>
                <a:t>Orders all non-essential businesses to cease in-person operations; limit gatherings to 10 people</a:t>
              </a:r>
              <a:endParaRPr lang="en-US" sz="1400" kern="1200" dirty="0"/>
            </a:p>
          </p:txBody>
        </p:sp>
        <p:sp>
          <p:nvSpPr>
            <p:cNvPr id="20" name="Oval 19">
              <a:extLst>
                <a:ext uri="{FF2B5EF4-FFF2-40B4-BE49-F238E27FC236}">
                  <a16:creationId xmlns:a16="http://schemas.microsoft.com/office/drawing/2014/main" id="{A07CDBD9-7B7C-4E97-89B6-DA8F958624AB}"/>
                </a:ext>
              </a:extLst>
            </p:cNvPr>
            <p:cNvSpPr/>
            <p:nvPr/>
          </p:nvSpPr>
          <p:spPr>
            <a:xfrm>
              <a:off x="6507127" y="3521698"/>
              <a:ext cx="449846" cy="449846"/>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2" name="Oval 21">
              <a:extLst>
                <a:ext uri="{FF2B5EF4-FFF2-40B4-BE49-F238E27FC236}">
                  <a16:creationId xmlns:a16="http://schemas.microsoft.com/office/drawing/2014/main" id="{12A02CB0-1787-4960-91B4-0D65E622D7D8}"/>
                </a:ext>
              </a:extLst>
            </p:cNvPr>
            <p:cNvSpPr/>
            <p:nvPr/>
          </p:nvSpPr>
          <p:spPr>
            <a:xfrm>
              <a:off x="7525543" y="3826344"/>
              <a:ext cx="449846" cy="449846"/>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grpSp>
      <p:sp>
        <p:nvSpPr>
          <p:cNvPr id="3" name="Text Placeholder 2">
            <a:extLst>
              <a:ext uri="{FF2B5EF4-FFF2-40B4-BE49-F238E27FC236}">
                <a16:creationId xmlns:a16="http://schemas.microsoft.com/office/drawing/2014/main" id="{CED352BC-0807-4806-8372-409F1E26C07D}"/>
              </a:ext>
            </a:extLst>
          </p:cNvPr>
          <p:cNvSpPr>
            <a:spLocks noGrp="1"/>
          </p:cNvSpPr>
          <p:nvPr>
            <p:ph type="body" sz="quarter" idx="13"/>
          </p:nvPr>
        </p:nvSpPr>
        <p:spPr/>
        <p:txBody>
          <a:bodyPr/>
          <a:lstStyle/>
          <a:p>
            <a:r>
              <a:rPr lang="en-US" dirty="0">
                <a:latin typeface="Segoe UI" panose="020B0502040204020203" pitchFamily="34" charset="0"/>
                <a:ea typeface="Segoe UI" panose="020B0502040204020203" pitchFamily="34" charset="0"/>
                <a:cs typeface="Segoe UI" panose="020B0502040204020203" pitchFamily="34" charset="0"/>
              </a:rPr>
              <a:t>COVID-19 Timeline</a:t>
            </a:r>
            <a:endParaRPr lang="en-US" dirty="0"/>
          </a:p>
        </p:txBody>
      </p:sp>
      <p:sp>
        <p:nvSpPr>
          <p:cNvPr id="4" name="Title 3">
            <a:extLst>
              <a:ext uri="{FF2B5EF4-FFF2-40B4-BE49-F238E27FC236}">
                <a16:creationId xmlns:a16="http://schemas.microsoft.com/office/drawing/2014/main" id="{574045B4-6EA4-479F-9E3E-B31ECB1D6BD9}"/>
              </a:ext>
            </a:extLst>
          </p:cNvPr>
          <p:cNvSpPr>
            <a:spLocks noGrp="1"/>
          </p:cNvSpPr>
          <p:nvPr>
            <p:ph type="title"/>
          </p:nvPr>
        </p:nvSpPr>
        <p:spPr/>
        <p:txBody>
          <a:bodyPr/>
          <a:lstStyle/>
          <a:p>
            <a:r>
              <a:rPr lang="en-US" dirty="0"/>
              <a:t>Baker Administration Actions</a:t>
            </a:r>
          </a:p>
        </p:txBody>
      </p:sp>
      <p:cxnSp>
        <p:nvCxnSpPr>
          <p:cNvPr id="27" name="Straight Arrow Connector 26">
            <a:extLst>
              <a:ext uri="{FF2B5EF4-FFF2-40B4-BE49-F238E27FC236}">
                <a16:creationId xmlns:a16="http://schemas.microsoft.com/office/drawing/2014/main" id="{48C050D1-7410-4600-B901-08AE9974C4B1}"/>
              </a:ext>
            </a:extLst>
          </p:cNvPr>
          <p:cNvCxnSpPr>
            <a:cxnSpLocks/>
            <a:stCxn id="10" idx="0"/>
          </p:cNvCxnSpPr>
          <p:nvPr/>
        </p:nvCxnSpPr>
        <p:spPr>
          <a:xfrm flipH="1" flipV="1">
            <a:off x="981177" y="2767642"/>
            <a:ext cx="13736" cy="650236"/>
          </a:xfrm>
          <a:prstGeom prst="straightConnector1">
            <a:avLst/>
          </a:prstGeom>
          <a:ln w="28575">
            <a:headEnd w="lg" len="lg"/>
            <a:tailEnd type="oval"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474A6A8-78E0-4CE0-B529-0EC6540658FE}"/>
              </a:ext>
            </a:extLst>
          </p:cNvPr>
          <p:cNvCxnSpPr>
            <a:cxnSpLocks/>
          </p:cNvCxnSpPr>
          <p:nvPr/>
        </p:nvCxnSpPr>
        <p:spPr>
          <a:xfrm>
            <a:off x="1802004" y="4253562"/>
            <a:ext cx="13230" cy="827736"/>
          </a:xfrm>
          <a:prstGeom prst="straightConnector1">
            <a:avLst/>
          </a:prstGeom>
          <a:ln w="28575">
            <a:headEnd w="lg" len="lg"/>
            <a:tailEnd type="oval"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D883B0A4-57E2-4989-96A0-5E530B117FC4}"/>
              </a:ext>
            </a:extLst>
          </p:cNvPr>
          <p:cNvCxnSpPr>
            <a:cxnSpLocks/>
          </p:cNvCxnSpPr>
          <p:nvPr/>
        </p:nvCxnSpPr>
        <p:spPr>
          <a:xfrm flipV="1">
            <a:off x="2798776" y="2906205"/>
            <a:ext cx="787" cy="517127"/>
          </a:xfrm>
          <a:prstGeom prst="straightConnector1">
            <a:avLst/>
          </a:prstGeom>
          <a:ln w="28575">
            <a:headEnd w="lg" len="lg"/>
            <a:tailEnd type="oval"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D72F0A4-5740-4859-99E6-3A7B1112C8EC}"/>
              </a:ext>
            </a:extLst>
          </p:cNvPr>
          <p:cNvCxnSpPr>
            <a:cxnSpLocks/>
            <a:stCxn id="18" idx="0"/>
          </p:cNvCxnSpPr>
          <p:nvPr/>
        </p:nvCxnSpPr>
        <p:spPr>
          <a:xfrm flipV="1">
            <a:off x="4916464" y="2717282"/>
            <a:ext cx="0" cy="712250"/>
          </a:xfrm>
          <a:prstGeom prst="straightConnector1">
            <a:avLst/>
          </a:prstGeom>
          <a:ln w="28575">
            <a:headEnd w="lg" len="lg"/>
            <a:tailEnd type="oval"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345FCA7B-06CE-4E10-90A0-8122364C70A6}"/>
              </a:ext>
            </a:extLst>
          </p:cNvPr>
          <p:cNvCxnSpPr>
            <a:cxnSpLocks/>
          </p:cNvCxnSpPr>
          <p:nvPr/>
        </p:nvCxnSpPr>
        <p:spPr>
          <a:xfrm>
            <a:off x="7521868" y="4244936"/>
            <a:ext cx="0" cy="355724"/>
          </a:xfrm>
          <a:prstGeom prst="straightConnector1">
            <a:avLst/>
          </a:prstGeom>
          <a:ln w="28575">
            <a:headEnd w="lg" len="lg"/>
            <a:tailEnd type="oval" w="med" len="med"/>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C9D1342C-8E98-488C-B708-AD8AE6F63852}"/>
              </a:ext>
            </a:extLst>
          </p:cNvPr>
          <p:cNvCxnSpPr>
            <a:cxnSpLocks/>
          </p:cNvCxnSpPr>
          <p:nvPr/>
        </p:nvCxnSpPr>
        <p:spPr>
          <a:xfrm>
            <a:off x="3978870" y="4244937"/>
            <a:ext cx="0" cy="409553"/>
          </a:xfrm>
          <a:prstGeom prst="straightConnector1">
            <a:avLst/>
          </a:prstGeom>
          <a:ln w="28575">
            <a:headEnd w="lg" len="lg"/>
            <a:tailEnd type="oval" w="med" len="med"/>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id="{63F2889E-0038-420D-98DB-C941206B442D}"/>
              </a:ext>
            </a:extLst>
          </p:cNvPr>
          <p:cNvSpPr/>
          <p:nvPr/>
        </p:nvSpPr>
        <p:spPr>
          <a:xfrm>
            <a:off x="5969227" y="4965324"/>
            <a:ext cx="3488842" cy="1829650"/>
          </a:xfrm>
          <a:custGeom>
            <a:avLst/>
            <a:gdLst>
              <a:gd name="connsiteX0" fmla="*/ 0 w 802957"/>
              <a:gd name="connsiteY0" fmla="*/ 0 h 1850390"/>
              <a:gd name="connsiteX1" fmla="*/ 802957 w 802957"/>
              <a:gd name="connsiteY1" fmla="*/ 0 h 1850390"/>
              <a:gd name="connsiteX2" fmla="*/ 802957 w 802957"/>
              <a:gd name="connsiteY2" fmla="*/ 1850390 h 1850390"/>
              <a:gd name="connsiteX3" fmla="*/ 0 w 802957"/>
              <a:gd name="connsiteY3" fmla="*/ 1850390 h 1850390"/>
              <a:gd name="connsiteX4" fmla="*/ 0 w 802957"/>
              <a:gd name="connsiteY4" fmla="*/ 0 h 185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957" h="1850390">
                <a:moveTo>
                  <a:pt x="0" y="0"/>
                </a:moveTo>
                <a:lnTo>
                  <a:pt x="802957" y="0"/>
                </a:lnTo>
                <a:lnTo>
                  <a:pt x="802957" y="1850390"/>
                </a:lnTo>
                <a:lnTo>
                  <a:pt x="0" y="185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l" defTabSz="488950">
              <a:lnSpc>
                <a:spcPct val="90000"/>
              </a:lnSpc>
              <a:spcBef>
                <a:spcPct val="0"/>
              </a:spcBef>
              <a:spcAft>
                <a:spcPct val="35000"/>
              </a:spcAft>
              <a:buNone/>
            </a:pPr>
            <a:r>
              <a:rPr lang="en-US" sz="1400" b="1" kern="1200" dirty="0">
                <a:solidFill>
                  <a:schemeClr val="accent1"/>
                </a:solidFill>
              </a:rPr>
              <a:t>March 25</a:t>
            </a:r>
            <a:r>
              <a:rPr lang="en-US" sz="1400" b="1" kern="1200" baseline="30000" dirty="0">
                <a:solidFill>
                  <a:schemeClr val="accent1"/>
                </a:solidFill>
              </a:rPr>
              <a:t>th</a:t>
            </a:r>
            <a:r>
              <a:rPr lang="en-US" sz="1400" b="1" kern="1200" dirty="0">
                <a:solidFill>
                  <a:schemeClr val="accent1"/>
                </a:solidFill>
              </a:rPr>
              <a:t>/31</a:t>
            </a:r>
            <a:r>
              <a:rPr lang="en-US" sz="1400" b="1" kern="1200" baseline="30000" dirty="0">
                <a:solidFill>
                  <a:schemeClr val="accent1"/>
                </a:solidFill>
              </a:rPr>
              <a:t>st</a:t>
            </a:r>
            <a:r>
              <a:rPr lang="en-US" sz="1400" b="1" kern="1200" dirty="0">
                <a:solidFill>
                  <a:schemeClr val="accent1"/>
                </a:solidFill>
              </a:rPr>
              <a:t> </a:t>
            </a:r>
          </a:p>
          <a:p>
            <a:r>
              <a:rPr lang="en-US" sz="1400" dirty="0"/>
              <a:t>Announces extension of the following orders until May 4</a:t>
            </a:r>
            <a:r>
              <a:rPr lang="en-US" sz="1400" baseline="30000" dirty="0"/>
              <a:t>th</a:t>
            </a:r>
            <a:r>
              <a:rPr lang="en-US" sz="1400" dirty="0"/>
              <a:t>:</a:t>
            </a:r>
          </a:p>
          <a:p>
            <a:pPr marL="285750" indent="-285750">
              <a:buFont typeface="Arial" panose="020B0604020202020204" pitchFamily="34" charset="0"/>
              <a:buChar char="•"/>
            </a:pPr>
            <a:r>
              <a:rPr lang="en-US" sz="1400" dirty="0"/>
              <a:t>School closures </a:t>
            </a:r>
          </a:p>
          <a:p>
            <a:pPr marL="285750" indent="-285750">
              <a:buFont typeface="Arial" panose="020B0604020202020204" pitchFamily="34" charset="0"/>
              <a:buChar char="•"/>
            </a:pPr>
            <a:r>
              <a:rPr lang="en-US" sz="1400" dirty="0"/>
              <a:t>Essential businesses only in-person operations</a:t>
            </a:r>
          </a:p>
          <a:p>
            <a:pPr marL="285750" indent="-285750">
              <a:buFont typeface="Arial" panose="020B0604020202020204" pitchFamily="34" charset="0"/>
              <a:buChar char="•"/>
            </a:pPr>
            <a:r>
              <a:rPr lang="en-US" sz="1400" dirty="0"/>
              <a:t>Gatherings limited to 10 people</a:t>
            </a:r>
          </a:p>
          <a:p>
            <a:pPr marL="285750" indent="-285750">
              <a:buFont typeface="Arial" panose="020B0604020202020204" pitchFamily="34" charset="0"/>
              <a:buChar char="•"/>
            </a:pPr>
            <a:r>
              <a:rPr lang="en-US" sz="1400" dirty="0"/>
              <a:t>Telework for Executive Branch employees</a:t>
            </a:r>
          </a:p>
        </p:txBody>
      </p:sp>
      <p:sp>
        <p:nvSpPr>
          <p:cNvPr id="35" name="Oval 34">
            <a:extLst>
              <a:ext uri="{FF2B5EF4-FFF2-40B4-BE49-F238E27FC236}">
                <a16:creationId xmlns:a16="http://schemas.microsoft.com/office/drawing/2014/main" id="{1268F09C-9035-41BA-9D9D-80C517141735}"/>
              </a:ext>
            </a:extLst>
          </p:cNvPr>
          <p:cNvSpPr/>
          <p:nvPr/>
        </p:nvSpPr>
        <p:spPr>
          <a:xfrm>
            <a:off x="1582435" y="3759623"/>
            <a:ext cx="449846" cy="449846"/>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cxnSp>
        <p:nvCxnSpPr>
          <p:cNvPr id="36" name="Straight Arrow Connector 35">
            <a:extLst>
              <a:ext uri="{FF2B5EF4-FFF2-40B4-BE49-F238E27FC236}">
                <a16:creationId xmlns:a16="http://schemas.microsoft.com/office/drawing/2014/main" id="{C181908E-E07B-417D-8016-427109C5C8FB}"/>
              </a:ext>
            </a:extLst>
          </p:cNvPr>
          <p:cNvCxnSpPr>
            <a:cxnSpLocks/>
          </p:cNvCxnSpPr>
          <p:nvPr/>
        </p:nvCxnSpPr>
        <p:spPr>
          <a:xfrm flipH="1" flipV="1">
            <a:off x="6499460" y="2813747"/>
            <a:ext cx="3992" cy="602829"/>
          </a:xfrm>
          <a:prstGeom prst="straightConnector1">
            <a:avLst/>
          </a:prstGeom>
          <a:ln w="28575">
            <a:headEnd w="lg" len="lg"/>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9204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B2EB92-776A-45AB-961F-5B5C01E58EEA}"/>
              </a:ext>
            </a:extLst>
          </p:cNvPr>
          <p:cNvSpPr>
            <a:spLocks noGrp="1"/>
          </p:cNvSpPr>
          <p:nvPr>
            <p:ph idx="1"/>
          </p:nvPr>
        </p:nvSpPr>
        <p:spPr>
          <a:xfrm>
            <a:off x="159984" y="1676400"/>
            <a:ext cx="8686800" cy="5029200"/>
          </a:xfrm>
        </p:spPr>
        <p:txBody>
          <a:bodyPr/>
          <a:lstStyle/>
          <a:p>
            <a:pPr indent="-318770"/>
            <a:r>
              <a:rPr lang="en-US" sz="2400" dirty="0"/>
              <a:t>Classes have been moved to remote learning through the remainder of the semester </a:t>
            </a:r>
            <a:endParaRPr lang="en-US"/>
          </a:p>
          <a:p>
            <a:pPr indent="-318770"/>
            <a:r>
              <a:rPr lang="en-US" sz="2400" dirty="0"/>
              <a:t>Number of students live in residence halls</a:t>
            </a:r>
            <a:endParaRPr lang="en-US" sz="2400" dirty="0">
              <a:cs typeface="Segoe UI"/>
            </a:endParaRPr>
          </a:p>
          <a:p>
            <a:pPr lvl="1"/>
            <a:r>
              <a:rPr lang="en-US" sz="2200" dirty="0"/>
              <a:t>State Universities: ~300 across 9 institutions </a:t>
            </a:r>
            <a:endParaRPr lang="en-US" sz="2200" dirty="0">
              <a:cs typeface="Segoe UI"/>
            </a:endParaRPr>
          </a:p>
          <a:p>
            <a:pPr lvl="1"/>
            <a:r>
              <a:rPr lang="en-US" sz="2200" dirty="0"/>
              <a:t>UMass: approx. ~1,000 across 4 institutions </a:t>
            </a:r>
            <a:endParaRPr lang="en-US" sz="2200" dirty="0">
              <a:cs typeface="Segoe UI"/>
            </a:endParaRPr>
          </a:p>
          <a:p>
            <a:pPr indent="-318770"/>
            <a:r>
              <a:rPr lang="en-US" sz="2400" dirty="0"/>
              <a:t>Staff working remotely: ~90% - 95%</a:t>
            </a:r>
            <a:endParaRPr lang="en-US" sz="2400" dirty="0">
              <a:cs typeface="Segoe UI"/>
            </a:endParaRPr>
          </a:p>
          <a:p>
            <a:pPr lvl="1"/>
            <a:r>
              <a:rPr lang="en-US" sz="2200" dirty="0"/>
              <a:t>Those working onsite are fulfilling essential services</a:t>
            </a:r>
          </a:p>
          <a:p>
            <a:pPr indent="-318770"/>
            <a:r>
              <a:rPr lang="en-US" sz="2400" dirty="0"/>
              <a:t>Prorated refunds for room &amp; board, meal plans, and parking</a:t>
            </a:r>
            <a:endParaRPr lang="en-US" sz="2400" dirty="0">
              <a:cs typeface="Segoe UI"/>
            </a:endParaRPr>
          </a:p>
          <a:p>
            <a:pPr indent="-318770"/>
            <a:r>
              <a:rPr lang="en-US" sz="2400" dirty="0">
                <a:cs typeface="Segoe UI"/>
              </a:rPr>
              <a:t>Impact on students</a:t>
            </a:r>
          </a:p>
          <a:p>
            <a:pPr indent="-318770"/>
            <a:r>
              <a:rPr lang="en-US" sz="2400">
                <a:ea typeface="+mn-lt"/>
                <a:cs typeface="+mn-lt"/>
              </a:rPr>
              <a:t>Long-Term Impact on Higher Ed Institutions</a:t>
            </a:r>
            <a:endParaRPr lang="en-US" sz="2400" dirty="0">
              <a:cs typeface="Segoe UI"/>
            </a:endParaRPr>
          </a:p>
          <a:p>
            <a:pPr lvl="1"/>
            <a:endParaRPr lang="en-US" sz="2200" dirty="0">
              <a:cs typeface="Segoe UI"/>
            </a:endParaRPr>
          </a:p>
        </p:txBody>
      </p:sp>
      <p:sp>
        <p:nvSpPr>
          <p:cNvPr id="3" name="Text Placeholder 2">
            <a:extLst>
              <a:ext uri="{FF2B5EF4-FFF2-40B4-BE49-F238E27FC236}">
                <a16:creationId xmlns:a16="http://schemas.microsoft.com/office/drawing/2014/main" id="{81DA995C-F2E5-4E4E-967F-8CC6768BCF84}"/>
              </a:ext>
            </a:extLst>
          </p:cNvPr>
          <p:cNvSpPr>
            <a:spLocks noGrp="1"/>
          </p:cNvSpPr>
          <p:nvPr>
            <p:ph type="body" sz="quarter" idx="13"/>
          </p:nvPr>
        </p:nvSpPr>
        <p:spPr/>
        <p:txBody>
          <a:bodyPr/>
          <a:lstStyle/>
          <a:p>
            <a:pPr indent="-318770"/>
            <a:r>
              <a:rPr lang="en-US">
                <a:ea typeface="+mj-lt"/>
                <a:cs typeface="+mj-lt"/>
              </a:rPr>
              <a:t>COVID-19 Higher Education Update</a:t>
            </a:r>
            <a:endParaRPr lang="en-US" b="0">
              <a:ea typeface="+mj-lt"/>
              <a:cs typeface="+mj-lt"/>
            </a:endParaRPr>
          </a:p>
          <a:p>
            <a:pPr indent="-318770"/>
            <a:endParaRPr lang="en-US" b="0" dirty="0">
              <a:ea typeface="+mj-lt"/>
              <a:cs typeface="+mj-lt"/>
            </a:endParaRPr>
          </a:p>
          <a:p>
            <a:pPr indent="-318770"/>
            <a:endParaRPr lang="en-US" dirty="0">
              <a:cs typeface="Segoe UI Bold"/>
            </a:endParaRPr>
          </a:p>
        </p:txBody>
      </p:sp>
      <p:sp>
        <p:nvSpPr>
          <p:cNvPr id="4" name="Title 3">
            <a:extLst>
              <a:ext uri="{FF2B5EF4-FFF2-40B4-BE49-F238E27FC236}">
                <a16:creationId xmlns:a16="http://schemas.microsoft.com/office/drawing/2014/main" id="{DD7A2D8F-7AA5-4F23-80CC-058250BB9B17}"/>
              </a:ext>
            </a:extLst>
          </p:cNvPr>
          <p:cNvSpPr>
            <a:spLocks noGrp="1"/>
          </p:cNvSpPr>
          <p:nvPr>
            <p:ph type="title"/>
          </p:nvPr>
        </p:nvSpPr>
        <p:spPr/>
        <p:txBody>
          <a:bodyPr/>
          <a:lstStyle/>
          <a:p>
            <a:r>
              <a:rPr lang="en-US" dirty="0"/>
              <a:t>Segment Response and Updates</a:t>
            </a:r>
          </a:p>
        </p:txBody>
      </p:sp>
    </p:spTree>
    <p:extLst>
      <p:ext uri="{BB962C8B-B14F-4D97-AF65-F5344CB8AC3E}">
        <p14:creationId xmlns:p14="http://schemas.microsoft.com/office/powerpoint/2010/main" val="34268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C0BC41-55F1-4C1B-A3BF-D0597A21536F}"/>
              </a:ext>
            </a:extLst>
          </p:cNvPr>
          <p:cNvSpPr>
            <a:spLocks noGrp="1"/>
          </p:cNvSpPr>
          <p:nvPr>
            <p:ph idx="1"/>
          </p:nvPr>
        </p:nvSpPr>
        <p:spPr>
          <a:xfrm>
            <a:off x="152400" y="1600200"/>
            <a:ext cx="8839200" cy="4888684"/>
          </a:xfrm>
        </p:spPr>
        <p:txBody>
          <a:bodyPr/>
          <a:lstStyle/>
          <a:p>
            <a:pPr indent="-318770"/>
            <a:r>
              <a:rPr lang="en-US" sz="2400" dirty="0"/>
              <a:t>Daily Virtual Meetings </a:t>
            </a:r>
            <a:endParaRPr lang="en-US"/>
          </a:p>
          <a:p>
            <a:pPr lvl="1"/>
            <a:r>
              <a:rPr lang="en-US" sz="2200" dirty="0"/>
              <a:t>EOE/DHE and Segment Leads</a:t>
            </a:r>
          </a:p>
          <a:p>
            <a:pPr marL="995045" lvl="2"/>
            <a:r>
              <a:rPr lang="en-US" sz="1800" dirty="0"/>
              <a:t>Community Colleges</a:t>
            </a:r>
            <a:endParaRPr lang="en-US" sz="1800" dirty="0">
              <a:cs typeface="Segoe UI"/>
            </a:endParaRPr>
          </a:p>
          <a:p>
            <a:pPr marL="995045" lvl="2"/>
            <a:r>
              <a:rPr lang="en-US" sz="1800" dirty="0"/>
              <a:t>State University</a:t>
            </a:r>
            <a:endParaRPr lang="en-US" sz="1800" dirty="0">
              <a:cs typeface="Segoe UI"/>
            </a:endParaRPr>
          </a:p>
          <a:p>
            <a:pPr marL="995045" lvl="2"/>
            <a:r>
              <a:rPr lang="en-US" sz="1800" dirty="0"/>
              <a:t>UMass</a:t>
            </a:r>
            <a:endParaRPr lang="en-US" sz="1800" dirty="0">
              <a:cs typeface="Segoe UI"/>
            </a:endParaRPr>
          </a:p>
          <a:p>
            <a:pPr marL="995045" lvl="2"/>
            <a:r>
              <a:rPr lang="en-US" sz="1800" dirty="0"/>
              <a:t>Independent Institutions</a:t>
            </a:r>
            <a:endParaRPr lang="en-US" sz="1800" dirty="0">
              <a:cs typeface="Segoe UI"/>
            </a:endParaRPr>
          </a:p>
          <a:p>
            <a:pPr lvl="1"/>
            <a:r>
              <a:rPr lang="en-US" sz="2200" dirty="0"/>
              <a:t>EOE Secretariat-wide with all Education Agencies</a:t>
            </a:r>
          </a:p>
          <a:p>
            <a:pPr lvl="1"/>
            <a:r>
              <a:rPr lang="en-US" sz="2200" dirty="0"/>
              <a:t>DHE Cabinet Check-In </a:t>
            </a:r>
          </a:p>
          <a:p>
            <a:pPr indent="-318770"/>
            <a:r>
              <a:rPr lang="en-US" sz="2400" dirty="0"/>
              <a:t>Weekly Calls Hosted by MEMA/DPH</a:t>
            </a:r>
            <a:endParaRPr lang="en-US" sz="2400" dirty="0">
              <a:cs typeface="Segoe UI"/>
            </a:endParaRPr>
          </a:p>
          <a:p>
            <a:pPr lvl="1"/>
            <a:r>
              <a:rPr lang="en-US" sz="2200" dirty="0"/>
              <a:t>Includes over 400 higher ed stakeholders –Presidents, COVID POCs, CFOs, health center directors, segment leads, union representatives, NECHE </a:t>
            </a:r>
            <a:endParaRPr lang="en-US" sz="2200" dirty="0">
              <a:cs typeface="Segoe UI"/>
            </a:endParaRPr>
          </a:p>
        </p:txBody>
      </p:sp>
      <p:sp>
        <p:nvSpPr>
          <p:cNvPr id="3" name="Text Placeholder 2">
            <a:extLst>
              <a:ext uri="{FF2B5EF4-FFF2-40B4-BE49-F238E27FC236}">
                <a16:creationId xmlns:a16="http://schemas.microsoft.com/office/drawing/2014/main" id="{CE14358E-4140-4466-971E-CB2AE7113FE4}"/>
              </a:ext>
            </a:extLst>
          </p:cNvPr>
          <p:cNvSpPr>
            <a:spLocks noGrp="1"/>
          </p:cNvSpPr>
          <p:nvPr>
            <p:ph type="body" sz="quarter" idx="13"/>
          </p:nvPr>
        </p:nvSpPr>
        <p:spPr/>
        <p:txBody>
          <a:bodyPr/>
          <a:lstStyle/>
          <a:p>
            <a:pPr indent="-318770"/>
            <a:r>
              <a:rPr lang="en-US">
                <a:ea typeface="+mj-lt"/>
                <a:cs typeface="+mj-lt"/>
              </a:rPr>
              <a:t>COVID-19 Higher Education Update</a:t>
            </a:r>
            <a:endParaRPr lang="en-US" b="0">
              <a:ea typeface="+mj-lt"/>
              <a:cs typeface="+mj-lt"/>
            </a:endParaRPr>
          </a:p>
        </p:txBody>
      </p:sp>
      <p:sp>
        <p:nvSpPr>
          <p:cNvPr id="4" name="Title 3">
            <a:extLst>
              <a:ext uri="{FF2B5EF4-FFF2-40B4-BE49-F238E27FC236}">
                <a16:creationId xmlns:a16="http://schemas.microsoft.com/office/drawing/2014/main" id="{46604AB1-DA27-40E0-A451-F040D8E5EB9E}"/>
              </a:ext>
            </a:extLst>
          </p:cNvPr>
          <p:cNvSpPr>
            <a:spLocks noGrp="1"/>
          </p:cNvSpPr>
          <p:nvPr>
            <p:ph type="title"/>
          </p:nvPr>
        </p:nvSpPr>
        <p:spPr>
          <a:xfrm>
            <a:off x="314517" y="533400"/>
            <a:ext cx="8382000" cy="838200"/>
          </a:xfrm>
        </p:spPr>
        <p:txBody>
          <a:bodyPr/>
          <a:lstStyle/>
          <a:p>
            <a:r>
              <a:rPr lang="en-US" sz="2800" dirty="0"/>
              <a:t>IHE Internal and External Communications</a:t>
            </a:r>
          </a:p>
        </p:txBody>
      </p:sp>
    </p:spTree>
    <p:extLst>
      <p:ext uri="{BB962C8B-B14F-4D97-AF65-F5344CB8AC3E}">
        <p14:creationId xmlns:p14="http://schemas.microsoft.com/office/powerpoint/2010/main" val="3242891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8061C5-BD1F-40E4-9B4D-20393D7B4447}"/>
              </a:ext>
            </a:extLst>
          </p:cNvPr>
          <p:cNvSpPr>
            <a:spLocks noGrp="1"/>
          </p:cNvSpPr>
          <p:nvPr>
            <p:ph idx="1"/>
          </p:nvPr>
        </p:nvSpPr>
        <p:spPr>
          <a:xfrm>
            <a:off x="304800" y="1676400"/>
            <a:ext cx="8422922" cy="5029200"/>
          </a:xfrm>
        </p:spPr>
        <p:txBody>
          <a:bodyPr/>
          <a:lstStyle/>
          <a:p>
            <a:r>
              <a:rPr lang="en-US" sz="2400" dirty="0"/>
              <a:t>Public Health Guidance</a:t>
            </a:r>
          </a:p>
          <a:p>
            <a:pPr lvl="1"/>
            <a:r>
              <a:rPr lang="en-US" sz="2200" dirty="0"/>
              <a:t>Issued March 17</a:t>
            </a:r>
            <a:r>
              <a:rPr lang="en-US" sz="2200" baseline="30000" dirty="0"/>
              <a:t>th</a:t>
            </a:r>
            <a:r>
              <a:rPr lang="en-US" sz="2200" dirty="0"/>
              <a:t> by DHE in coordination with DPH and EOE</a:t>
            </a:r>
          </a:p>
          <a:p>
            <a:r>
              <a:rPr lang="en-US" sz="2400" dirty="0"/>
              <a:t>DHE FAQs </a:t>
            </a:r>
          </a:p>
          <a:p>
            <a:pPr lvl="1"/>
            <a:r>
              <a:rPr lang="en-US" sz="2200" dirty="0"/>
              <a:t>Issued March 26</a:t>
            </a:r>
            <a:r>
              <a:rPr lang="en-US" sz="2200" baseline="30000" dirty="0"/>
              <a:t>th</a:t>
            </a:r>
            <a:r>
              <a:rPr lang="en-US" sz="2200" dirty="0"/>
              <a:t> to address questions related to: </a:t>
            </a:r>
          </a:p>
          <a:p>
            <a:pPr lvl="2"/>
            <a:r>
              <a:rPr lang="en-US" sz="1800" dirty="0">
                <a:solidFill>
                  <a:srgbClr val="201F1E"/>
                </a:solidFill>
                <a:latin typeface="Segoe UI" panose="020B0502040204020203" pitchFamily="34" charset="0"/>
              </a:rPr>
              <a:t>Academic Integrity</a:t>
            </a:r>
          </a:p>
          <a:p>
            <a:pPr lvl="2"/>
            <a:r>
              <a:rPr lang="en-US" sz="1800" dirty="0">
                <a:solidFill>
                  <a:srgbClr val="201F1E"/>
                </a:solidFill>
                <a:latin typeface="Segoe UI" panose="020B0502040204020203" pitchFamily="34" charset="0"/>
              </a:rPr>
              <a:t>Administration and Finance</a:t>
            </a:r>
          </a:p>
          <a:p>
            <a:pPr lvl="2"/>
            <a:r>
              <a:rPr lang="en-US" sz="1800" dirty="0">
                <a:solidFill>
                  <a:srgbClr val="201F1E"/>
                </a:solidFill>
                <a:latin typeface="Segoe UI" panose="020B0502040204020203" pitchFamily="34" charset="0"/>
              </a:rPr>
              <a:t>Grants</a:t>
            </a:r>
          </a:p>
          <a:p>
            <a:pPr lvl="2"/>
            <a:r>
              <a:rPr lang="en-US" sz="1800" dirty="0">
                <a:solidFill>
                  <a:srgbClr val="201F1E"/>
                </a:solidFill>
                <a:latin typeface="Segoe UI" panose="020B0502040204020203" pitchFamily="34" charset="0"/>
              </a:rPr>
              <a:t>Student Charges</a:t>
            </a:r>
          </a:p>
          <a:p>
            <a:pPr lvl="2"/>
            <a:r>
              <a:rPr lang="en-US" sz="1800" dirty="0">
                <a:solidFill>
                  <a:srgbClr val="201F1E"/>
                </a:solidFill>
                <a:latin typeface="Segoe UI" panose="020B0502040204020203" pitchFamily="34" charset="0"/>
              </a:rPr>
              <a:t>Student Supports</a:t>
            </a:r>
          </a:p>
          <a:p>
            <a:pPr lvl="2"/>
            <a:r>
              <a:rPr lang="en-US" sz="1800" dirty="0">
                <a:solidFill>
                  <a:srgbClr val="201F1E"/>
                </a:solidFill>
                <a:latin typeface="Segoe UI" panose="020B0502040204020203" pitchFamily="34" charset="0"/>
              </a:rPr>
              <a:t>Workforce/Employee Relations</a:t>
            </a:r>
          </a:p>
          <a:p>
            <a:pPr lvl="1"/>
            <a:r>
              <a:rPr lang="en-US" sz="2200" dirty="0">
                <a:solidFill>
                  <a:srgbClr val="201F1E"/>
                </a:solidFill>
                <a:latin typeface="Segoe UI" panose="020B0502040204020203" pitchFamily="34" charset="0"/>
              </a:rPr>
              <a:t>Working document that will be updated as needed </a:t>
            </a:r>
          </a:p>
          <a:p>
            <a:r>
              <a:rPr lang="en-US" sz="2400" dirty="0">
                <a:solidFill>
                  <a:prstClr val="black"/>
                </a:solidFill>
              </a:rPr>
              <a:t>DHE Covid-19 Resource Page</a:t>
            </a:r>
          </a:p>
          <a:p>
            <a:pPr lvl="1"/>
            <a:r>
              <a:rPr lang="en-US" sz="2000" dirty="0">
                <a:solidFill>
                  <a:prstClr val="black"/>
                </a:solidFill>
                <a:latin typeface="Segoe UI" panose="020B0502040204020203" pitchFamily="34" charset="0"/>
              </a:rPr>
              <a:t>COVID-19 Inbox for Public Inquiries</a:t>
            </a:r>
            <a:endParaRPr lang="en-US" sz="2000" dirty="0">
              <a:solidFill>
                <a:srgbClr val="201F1E"/>
              </a:solidFill>
              <a:latin typeface="Segoe UI" panose="020B0502040204020203" pitchFamily="34" charset="0"/>
            </a:endParaRPr>
          </a:p>
          <a:p>
            <a:pPr marL="457200" lvl="1" indent="0">
              <a:buNone/>
            </a:pPr>
            <a:endParaRPr lang="en-US" sz="2000" dirty="0"/>
          </a:p>
        </p:txBody>
      </p:sp>
      <p:sp>
        <p:nvSpPr>
          <p:cNvPr id="3" name="Text Placeholder 2">
            <a:extLst>
              <a:ext uri="{FF2B5EF4-FFF2-40B4-BE49-F238E27FC236}">
                <a16:creationId xmlns:a16="http://schemas.microsoft.com/office/drawing/2014/main" id="{252FD259-F31A-4B31-92FF-953159C88C61}"/>
              </a:ext>
            </a:extLst>
          </p:cNvPr>
          <p:cNvSpPr>
            <a:spLocks noGrp="1"/>
          </p:cNvSpPr>
          <p:nvPr>
            <p:ph type="body" sz="quarter" idx="13"/>
          </p:nvPr>
        </p:nvSpPr>
        <p:spPr/>
        <p:txBody>
          <a:bodyPr/>
          <a:lstStyle/>
          <a:p>
            <a:pPr indent="-318770"/>
            <a:r>
              <a:rPr lang="en-US">
                <a:ea typeface="+mj-lt"/>
                <a:cs typeface="+mj-lt"/>
              </a:rPr>
              <a:t>COVID-19 Higher Education Update</a:t>
            </a:r>
            <a:endParaRPr lang="en-US" b="0">
              <a:ea typeface="+mj-lt"/>
              <a:cs typeface="+mj-lt"/>
            </a:endParaRPr>
          </a:p>
          <a:p>
            <a:pPr indent="-318770"/>
            <a:endParaRPr lang="en-US" dirty="0">
              <a:ea typeface="+mj-lt"/>
              <a:cs typeface="+mj-lt"/>
            </a:endParaRPr>
          </a:p>
        </p:txBody>
      </p:sp>
      <p:sp>
        <p:nvSpPr>
          <p:cNvPr id="4" name="Title 3">
            <a:extLst>
              <a:ext uri="{FF2B5EF4-FFF2-40B4-BE49-F238E27FC236}">
                <a16:creationId xmlns:a16="http://schemas.microsoft.com/office/drawing/2014/main" id="{0D5407A5-5D51-4F3F-ADC3-7BFD5E9E5276}"/>
              </a:ext>
            </a:extLst>
          </p:cNvPr>
          <p:cNvSpPr>
            <a:spLocks noGrp="1"/>
          </p:cNvSpPr>
          <p:nvPr>
            <p:ph type="title"/>
          </p:nvPr>
        </p:nvSpPr>
        <p:spPr/>
        <p:txBody>
          <a:bodyPr/>
          <a:lstStyle/>
          <a:p>
            <a:r>
              <a:rPr lang="en-US" dirty="0"/>
              <a:t>DHE Resources </a:t>
            </a:r>
          </a:p>
        </p:txBody>
      </p:sp>
    </p:spTree>
    <p:extLst>
      <p:ext uri="{BB962C8B-B14F-4D97-AF65-F5344CB8AC3E}">
        <p14:creationId xmlns:p14="http://schemas.microsoft.com/office/powerpoint/2010/main" val="2120448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E156E6-7534-41A8-BDE0-B92927B1A7CD}"/>
              </a:ext>
            </a:extLst>
          </p:cNvPr>
          <p:cNvSpPr>
            <a:spLocks noGrp="1"/>
          </p:cNvSpPr>
          <p:nvPr>
            <p:ph idx="1"/>
          </p:nvPr>
        </p:nvSpPr>
        <p:spPr>
          <a:xfrm>
            <a:off x="331940" y="1600201"/>
            <a:ext cx="8382000" cy="4800600"/>
          </a:xfrm>
        </p:spPr>
        <p:txBody>
          <a:bodyPr/>
          <a:lstStyle/>
          <a:p>
            <a:pPr marL="119062" indent="0">
              <a:buNone/>
            </a:pPr>
            <a:r>
              <a:rPr lang="en-US" sz="2400" b="1" dirty="0"/>
              <a:t>CARES ACT (Higher Education Funding $13.9B) </a:t>
            </a:r>
            <a:br>
              <a:rPr lang="en-US" sz="2000" b="1" dirty="0"/>
            </a:br>
            <a:br>
              <a:rPr lang="en-US" sz="2000" b="1" dirty="0"/>
            </a:br>
            <a:r>
              <a:rPr lang="en-US" sz="2000" dirty="0"/>
              <a:t>• 90% ($12.6B) will be allocated directly to institutions by the US Department of Education through the Title IV distribution system.</a:t>
            </a:r>
          </a:p>
          <a:p>
            <a:pPr marL="119062" indent="0">
              <a:buNone/>
            </a:pPr>
            <a:r>
              <a:rPr lang="en-US" sz="2000" dirty="0"/>
              <a:t>• 75% based upon full-time equivalent enrollment of Pell students, and 25% based upon full-time equivalent enrollment of non-Pell students.</a:t>
            </a:r>
          </a:p>
          <a:p>
            <a:pPr marL="119062" indent="0">
              <a:buNone/>
            </a:pPr>
            <a:r>
              <a:rPr lang="en-US" sz="2000" dirty="0"/>
              <a:t>• Students who were exclusively online are excluded from calculation.</a:t>
            </a:r>
          </a:p>
          <a:p>
            <a:pPr marL="119062" indent="0">
              <a:buNone/>
            </a:pPr>
            <a:r>
              <a:rPr lang="en-US" sz="2000" dirty="0"/>
              <a:t>• At least 50% ($6.3B) awarded to IHEs must be used to provide direct emergency aid to students, including “grants to students for food, housing, course materials, technology, health care, and childcare.”</a:t>
            </a:r>
          </a:p>
          <a:p>
            <a:pPr marL="119062" indent="0">
              <a:buNone/>
            </a:pPr>
            <a:r>
              <a:rPr lang="en-US" sz="2000" dirty="0"/>
              <a:t>• Many allowable uses for the IHE portion, including defraying the cost of revenue loss and new costs associated with COVID-19 mitigation.</a:t>
            </a:r>
          </a:p>
        </p:txBody>
      </p:sp>
      <p:sp>
        <p:nvSpPr>
          <p:cNvPr id="3" name="Text Placeholder 2">
            <a:extLst>
              <a:ext uri="{FF2B5EF4-FFF2-40B4-BE49-F238E27FC236}">
                <a16:creationId xmlns:a16="http://schemas.microsoft.com/office/drawing/2014/main" id="{EAF2A813-6502-4FBC-B0D6-15E2B3B48A16}"/>
              </a:ext>
            </a:extLst>
          </p:cNvPr>
          <p:cNvSpPr>
            <a:spLocks noGrp="1"/>
          </p:cNvSpPr>
          <p:nvPr>
            <p:ph type="body" sz="quarter" idx="13"/>
          </p:nvPr>
        </p:nvSpPr>
        <p:spPr/>
        <p:txBody>
          <a:bodyPr/>
          <a:lstStyle/>
          <a:p>
            <a:pPr indent="-318770"/>
            <a:r>
              <a:rPr lang="en-US">
                <a:ea typeface="+mj-lt"/>
                <a:cs typeface="+mj-lt"/>
              </a:rPr>
              <a:t>COVID-19 Higher Education Update</a:t>
            </a:r>
            <a:endParaRPr lang="en-US" b="0">
              <a:ea typeface="+mj-lt"/>
              <a:cs typeface="+mj-lt"/>
            </a:endParaRPr>
          </a:p>
          <a:p>
            <a:pPr indent="-318770"/>
            <a:endParaRPr lang="en-US" dirty="0">
              <a:ea typeface="+mj-lt"/>
              <a:cs typeface="+mj-lt"/>
            </a:endParaRPr>
          </a:p>
        </p:txBody>
      </p:sp>
      <p:sp>
        <p:nvSpPr>
          <p:cNvPr id="4" name="Title 3">
            <a:extLst>
              <a:ext uri="{FF2B5EF4-FFF2-40B4-BE49-F238E27FC236}">
                <a16:creationId xmlns:a16="http://schemas.microsoft.com/office/drawing/2014/main" id="{E3741192-15C2-445E-8478-FD09B93EA668}"/>
              </a:ext>
            </a:extLst>
          </p:cNvPr>
          <p:cNvSpPr>
            <a:spLocks noGrp="1"/>
          </p:cNvSpPr>
          <p:nvPr>
            <p:ph type="title"/>
          </p:nvPr>
        </p:nvSpPr>
        <p:spPr/>
        <p:txBody>
          <a:bodyPr/>
          <a:lstStyle/>
          <a:p>
            <a:r>
              <a:rPr lang="en-US" dirty="0"/>
              <a:t>Overview of the Federal Stimulus</a:t>
            </a:r>
          </a:p>
        </p:txBody>
      </p:sp>
    </p:spTree>
    <p:extLst>
      <p:ext uri="{BB962C8B-B14F-4D97-AF65-F5344CB8AC3E}">
        <p14:creationId xmlns:p14="http://schemas.microsoft.com/office/powerpoint/2010/main" val="4082522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0F56D0-3844-41B2-AE49-69DB6DAC9224}"/>
              </a:ext>
            </a:extLst>
          </p:cNvPr>
          <p:cNvSpPr>
            <a:spLocks noGrp="1"/>
          </p:cNvSpPr>
          <p:nvPr>
            <p:ph type="title"/>
          </p:nvPr>
        </p:nvSpPr>
        <p:spPr/>
        <p:txBody>
          <a:bodyPr/>
          <a:lstStyle/>
          <a:p>
            <a:pPr algn="ctr"/>
            <a:r>
              <a:rPr lang="en-US" dirty="0"/>
              <a:t>Discussion</a:t>
            </a:r>
          </a:p>
        </p:txBody>
      </p:sp>
      <p:sp>
        <p:nvSpPr>
          <p:cNvPr id="5" name="Text Placeholder 4">
            <a:extLst>
              <a:ext uri="{FF2B5EF4-FFF2-40B4-BE49-F238E27FC236}">
                <a16:creationId xmlns:a16="http://schemas.microsoft.com/office/drawing/2014/main" id="{A9D2622D-4083-4203-80EB-BD84EBD2F1D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288064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DHE">
      <a:majorFont>
        <a:latin typeface="Segoe UI 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potx" id="{E07B9D51-7A1B-445F-BE90-03D726D2647E}" vid="{A3B9CE9F-B01A-4D15-BC8D-DAC2DD449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756D695CF675438E8B9EB6B7ADBB21" ma:contentTypeVersion="4" ma:contentTypeDescription="Create a new document." ma:contentTypeScope="" ma:versionID="1b8ef75273c0f779e38525980ea2c833">
  <xsd:schema xmlns:xsd="http://www.w3.org/2001/XMLSchema" xmlns:xs="http://www.w3.org/2001/XMLSchema" xmlns:p="http://schemas.microsoft.com/office/2006/metadata/properties" xmlns:ns2="db258e2e-35e8-43f0-a740-1151d77767d9" xmlns:ns3="f34803cc-040e-4915-bf13-ef17631077a3" targetNamespace="http://schemas.microsoft.com/office/2006/metadata/properties" ma:root="true" ma:fieldsID="58cd3d02971076e1966bdda30b73d4ec" ns2:_="" ns3:_="">
    <xsd:import namespace="db258e2e-35e8-43f0-a740-1151d77767d9"/>
    <xsd:import namespace="f34803cc-040e-4915-bf13-ef17631077a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258e2e-35e8-43f0-a740-1151d77767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4803cc-040e-4915-bf13-ef17631077a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D3A5AB-31BA-465B-A163-4F7577BBC0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258e2e-35e8-43f0-a740-1151d77767d9"/>
    <ds:schemaRef ds:uri="f34803cc-040e-4915-bf13-ef17631077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9B1A0-8A21-473B-97E9-8F3EBA6EE0A4}">
  <ds:schemaRefs>
    <ds:schemaRef ds:uri="http://purl.org/dc/terms/"/>
    <ds:schemaRef ds:uri="http://schemas.openxmlformats.org/package/2006/metadata/core-properties"/>
    <ds:schemaRef ds:uri="http://purl.org/dc/dcmitype/"/>
    <ds:schemaRef ds:uri="http://schemas.microsoft.com/office/infopath/2007/PartnerControls"/>
    <ds:schemaRef ds:uri="db258e2e-35e8-43f0-a740-1151d77767d9"/>
    <ds:schemaRef ds:uri="http://schemas.microsoft.com/office/2006/documentManagement/types"/>
    <ds:schemaRef ds:uri="http://schemas.microsoft.com/office/2006/metadata/properties"/>
    <ds:schemaRef ds:uri="f34803cc-040e-4915-bf13-ef17631077a3"/>
    <ds:schemaRef ds:uri="http://www.w3.org/XML/1998/namespace"/>
    <ds:schemaRef ds:uri="http://purl.org/dc/elements/1.1/"/>
  </ds:schemaRefs>
</ds:datastoreItem>
</file>

<file path=customXml/itemProps3.xml><?xml version="1.0" encoding="utf-8"?>
<ds:datastoreItem xmlns:ds="http://schemas.openxmlformats.org/officeDocument/2006/customXml" ds:itemID="{A7E69854-1160-40A2-BFF9-80B19FC566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DHE PowerPoint 2017</Template>
  <TotalTime>2922</TotalTime>
  <Words>3775</Words>
  <Application>Microsoft Office PowerPoint</Application>
  <PresentationFormat>On-screen Show (4:3)</PresentationFormat>
  <Paragraphs>336</Paragraphs>
  <Slides>22</Slides>
  <Notes>18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22</vt:i4>
      </vt:variant>
    </vt:vector>
  </HeadingPairs>
  <TitlesOfParts>
    <vt:vector size="34" baseType="lpstr">
      <vt:lpstr>Arial</vt:lpstr>
      <vt:lpstr>Calibri</vt:lpstr>
      <vt:lpstr>Corbel</vt:lpstr>
      <vt:lpstr>Franklin Gothic Demi</vt:lpstr>
      <vt:lpstr>inherit</vt:lpstr>
      <vt:lpstr>Segoe UI</vt:lpstr>
      <vt:lpstr>Segoe UI Bold</vt:lpstr>
      <vt:lpstr>Texta</vt:lpstr>
      <vt:lpstr>Wingdings</vt:lpstr>
      <vt:lpstr>Wingdings 2</vt:lpstr>
      <vt:lpstr>Wingdings 3</vt:lpstr>
      <vt:lpstr>DHE PowerPoint</vt:lpstr>
      <vt:lpstr>PowerPoint Presentation</vt:lpstr>
      <vt:lpstr>COVID-19 Update </vt:lpstr>
      <vt:lpstr>Overview </vt:lpstr>
      <vt:lpstr>Baker Administration Actions</vt:lpstr>
      <vt:lpstr>Segment Response and Updates</vt:lpstr>
      <vt:lpstr>IHE Internal and External Communications</vt:lpstr>
      <vt:lpstr>DHE Resources </vt:lpstr>
      <vt:lpstr>Overview of the Federal Stimulus</vt:lpstr>
      <vt:lpstr>Discussion</vt:lpstr>
      <vt:lpstr>PowerPoint Presentation</vt:lpstr>
      <vt:lpstr>Financial Assessment and Risk Monitoring - Implementation and NECHE MOU  </vt:lpstr>
      <vt:lpstr>Timeline Overview</vt:lpstr>
      <vt:lpstr>BHE 20-09: Implementation Plan</vt:lpstr>
      <vt:lpstr>FARM Regs: Scope and Purpose</vt:lpstr>
      <vt:lpstr>FARM Implementation Procedures</vt:lpstr>
      <vt:lpstr>NECHE MOU- Context</vt:lpstr>
      <vt:lpstr>NECHE MOU- Essential Terms</vt:lpstr>
      <vt:lpstr>NECHE MOU- Essential Terms </vt:lpstr>
      <vt:lpstr>FARM- Next Steps</vt:lpstr>
      <vt:lpstr>Discussion</vt:lpstr>
      <vt:lpstr>BHE Motion 20-09</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Nally, Alex (DHE)</dc:creator>
  <cp:lastModifiedBy>Quiroz-Livanis, Elena (DHE)</cp:lastModifiedBy>
  <cp:revision>220</cp:revision>
  <cp:lastPrinted>2017-01-23T15:41:30Z</cp:lastPrinted>
  <dcterms:created xsi:type="dcterms:W3CDTF">2019-03-06T19:25:19Z</dcterms:created>
  <dcterms:modified xsi:type="dcterms:W3CDTF">2020-04-08T00:55:21Z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0x01010066756D695CF675438E8B9EB6B7ADBB21</vt:lpwstr>
  </property>
</Properties>
</file>